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6" r:id="rId1"/>
  </p:sldMasterIdLst>
  <p:sldIdLst>
    <p:sldId id="256" r:id="rId2"/>
    <p:sldId id="257" r:id="rId3"/>
    <p:sldId id="289" r:id="rId4"/>
    <p:sldId id="274" r:id="rId5"/>
    <p:sldId id="290" r:id="rId6"/>
    <p:sldId id="276" r:id="rId7"/>
    <p:sldId id="275" r:id="rId8"/>
    <p:sldId id="280" r:id="rId9"/>
    <p:sldId id="282" r:id="rId10"/>
    <p:sldId id="281" r:id="rId11"/>
    <p:sldId id="283" r:id="rId12"/>
    <p:sldId id="261" r:id="rId13"/>
    <p:sldId id="288" r:id="rId14"/>
    <p:sldId id="260" r:id="rId15"/>
    <p:sldId id="285" r:id="rId16"/>
    <p:sldId id="284" r:id="rId17"/>
    <p:sldId id="286" r:id="rId18"/>
    <p:sldId id="287" r:id="rId19"/>
    <p:sldId id="273" r:id="rId20"/>
  </p:sldIdLst>
  <p:sldSz cx="12192000" cy="6858000"/>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1825"/>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58" d="100"/>
          <a:sy n="58" d="100"/>
        </p:scale>
        <p:origin x="32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ED38E7F-1CEE-4053-95FA-34ED21D0A1A1}"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C0602A-3B38-43B1-8502-DE6249360BA3}" type="slidenum">
              <a:rPr lang="en-US" smtClean="0"/>
              <a:t>‹#›</a:t>
            </a:fld>
            <a:endParaRPr lang="en-US"/>
          </a:p>
        </p:txBody>
      </p:sp>
    </p:spTree>
    <p:extLst>
      <p:ext uri="{BB962C8B-B14F-4D97-AF65-F5344CB8AC3E}">
        <p14:creationId xmlns:p14="http://schemas.microsoft.com/office/powerpoint/2010/main" val="722963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D38E7F-1CEE-4053-95FA-34ED21D0A1A1}"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C0602A-3B38-43B1-8502-DE6249360BA3}" type="slidenum">
              <a:rPr lang="en-US" smtClean="0"/>
              <a:t>‹#›</a:t>
            </a:fld>
            <a:endParaRPr lang="en-US"/>
          </a:p>
        </p:txBody>
      </p:sp>
    </p:spTree>
    <p:extLst>
      <p:ext uri="{BB962C8B-B14F-4D97-AF65-F5344CB8AC3E}">
        <p14:creationId xmlns:p14="http://schemas.microsoft.com/office/powerpoint/2010/main" val="3136107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D38E7F-1CEE-4053-95FA-34ED21D0A1A1}"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C0602A-3B38-43B1-8502-DE6249360BA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930767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D38E7F-1CEE-4053-95FA-34ED21D0A1A1}"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C0602A-3B38-43B1-8502-DE6249360BA3}" type="slidenum">
              <a:rPr lang="en-US" smtClean="0"/>
              <a:t>‹#›</a:t>
            </a:fld>
            <a:endParaRPr lang="en-US"/>
          </a:p>
        </p:txBody>
      </p:sp>
    </p:spTree>
    <p:extLst>
      <p:ext uri="{BB962C8B-B14F-4D97-AF65-F5344CB8AC3E}">
        <p14:creationId xmlns:p14="http://schemas.microsoft.com/office/powerpoint/2010/main" val="23370978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D38E7F-1CEE-4053-95FA-34ED21D0A1A1}"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C0602A-3B38-43B1-8502-DE6249360BA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00002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D38E7F-1CEE-4053-95FA-34ED21D0A1A1}"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C0602A-3B38-43B1-8502-DE6249360BA3}" type="slidenum">
              <a:rPr lang="en-US" smtClean="0"/>
              <a:t>‹#›</a:t>
            </a:fld>
            <a:endParaRPr lang="en-US"/>
          </a:p>
        </p:txBody>
      </p:sp>
    </p:spTree>
    <p:extLst>
      <p:ext uri="{BB962C8B-B14F-4D97-AF65-F5344CB8AC3E}">
        <p14:creationId xmlns:p14="http://schemas.microsoft.com/office/powerpoint/2010/main" val="37314536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D38E7F-1CEE-4053-95FA-34ED21D0A1A1}"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C0602A-3B38-43B1-8502-DE6249360BA3}" type="slidenum">
              <a:rPr lang="en-US" smtClean="0"/>
              <a:t>‹#›</a:t>
            </a:fld>
            <a:endParaRPr lang="en-US"/>
          </a:p>
        </p:txBody>
      </p:sp>
    </p:spTree>
    <p:extLst>
      <p:ext uri="{BB962C8B-B14F-4D97-AF65-F5344CB8AC3E}">
        <p14:creationId xmlns:p14="http://schemas.microsoft.com/office/powerpoint/2010/main" val="4254553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D38E7F-1CEE-4053-95FA-34ED21D0A1A1}"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C0602A-3B38-43B1-8502-DE6249360BA3}" type="slidenum">
              <a:rPr lang="en-US" smtClean="0"/>
              <a:t>‹#›</a:t>
            </a:fld>
            <a:endParaRPr lang="en-US"/>
          </a:p>
        </p:txBody>
      </p:sp>
    </p:spTree>
    <p:extLst>
      <p:ext uri="{BB962C8B-B14F-4D97-AF65-F5344CB8AC3E}">
        <p14:creationId xmlns:p14="http://schemas.microsoft.com/office/powerpoint/2010/main" val="26764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D38E7F-1CEE-4053-95FA-34ED21D0A1A1}"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C0602A-3B38-43B1-8502-DE6249360BA3}" type="slidenum">
              <a:rPr lang="en-US" smtClean="0"/>
              <a:t>‹#›</a:t>
            </a:fld>
            <a:endParaRPr lang="en-US"/>
          </a:p>
        </p:txBody>
      </p:sp>
    </p:spTree>
    <p:extLst>
      <p:ext uri="{BB962C8B-B14F-4D97-AF65-F5344CB8AC3E}">
        <p14:creationId xmlns:p14="http://schemas.microsoft.com/office/powerpoint/2010/main" val="3146582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D38E7F-1CEE-4053-95FA-34ED21D0A1A1}"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C0602A-3B38-43B1-8502-DE6249360BA3}" type="slidenum">
              <a:rPr lang="en-US" smtClean="0"/>
              <a:t>‹#›</a:t>
            </a:fld>
            <a:endParaRPr lang="en-US"/>
          </a:p>
        </p:txBody>
      </p:sp>
    </p:spTree>
    <p:extLst>
      <p:ext uri="{BB962C8B-B14F-4D97-AF65-F5344CB8AC3E}">
        <p14:creationId xmlns:p14="http://schemas.microsoft.com/office/powerpoint/2010/main" val="1294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D38E7F-1CEE-4053-95FA-34ED21D0A1A1}" type="datetimeFigureOut">
              <a:rPr lang="en-US" smtClean="0"/>
              <a:t>1/31/2025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C0602A-3B38-43B1-8502-DE6249360BA3}" type="slidenum">
              <a:rPr lang="en-US" smtClean="0"/>
              <a:t>‹#›</a:t>
            </a:fld>
            <a:endParaRPr lang="en-US"/>
          </a:p>
        </p:txBody>
      </p:sp>
    </p:spTree>
    <p:extLst>
      <p:ext uri="{BB962C8B-B14F-4D97-AF65-F5344CB8AC3E}">
        <p14:creationId xmlns:p14="http://schemas.microsoft.com/office/powerpoint/2010/main" val="3232713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ED38E7F-1CEE-4053-95FA-34ED21D0A1A1}" type="datetimeFigureOut">
              <a:rPr lang="en-US" smtClean="0"/>
              <a:t>1/31/2025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C0602A-3B38-43B1-8502-DE6249360BA3}" type="slidenum">
              <a:rPr lang="en-US" smtClean="0"/>
              <a:t>‹#›</a:t>
            </a:fld>
            <a:endParaRPr lang="en-US"/>
          </a:p>
        </p:txBody>
      </p:sp>
    </p:spTree>
    <p:extLst>
      <p:ext uri="{BB962C8B-B14F-4D97-AF65-F5344CB8AC3E}">
        <p14:creationId xmlns:p14="http://schemas.microsoft.com/office/powerpoint/2010/main" val="1268751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ED38E7F-1CEE-4053-95FA-34ED21D0A1A1}" type="datetimeFigureOut">
              <a:rPr lang="en-US" smtClean="0"/>
              <a:t>1/31/2025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C0602A-3B38-43B1-8502-DE6249360BA3}" type="slidenum">
              <a:rPr lang="en-US" smtClean="0"/>
              <a:t>‹#›</a:t>
            </a:fld>
            <a:endParaRPr lang="en-US"/>
          </a:p>
        </p:txBody>
      </p:sp>
    </p:spTree>
    <p:extLst>
      <p:ext uri="{BB962C8B-B14F-4D97-AF65-F5344CB8AC3E}">
        <p14:creationId xmlns:p14="http://schemas.microsoft.com/office/powerpoint/2010/main" val="1607233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D38E7F-1CEE-4053-95FA-34ED21D0A1A1}" type="datetimeFigureOut">
              <a:rPr lang="en-US" smtClean="0"/>
              <a:t>1/31/2025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C0602A-3B38-43B1-8502-DE6249360BA3}" type="slidenum">
              <a:rPr lang="en-US" smtClean="0"/>
              <a:t>‹#›</a:t>
            </a:fld>
            <a:endParaRPr lang="en-US"/>
          </a:p>
        </p:txBody>
      </p:sp>
    </p:spTree>
    <p:extLst>
      <p:ext uri="{BB962C8B-B14F-4D97-AF65-F5344CB8AC3E}">
        <p14:creationId xmlns:p14="http://schemas.microsoft.com/office/powerpoint/2010/main" val="350078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ED38E7F-1CEE-4053-95FA-34ED21D0A1A1}" type="datetimeFigureOut">
              <a:rPr lang="en-US" smtClean="0"/>
              <a:t>1/31/2025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C0602A-3B38-43B1-8502-DE6249360BA3}" type="slidenum">
              <a:rPr lang="en-US" smtClean="0"/>
              <a:t>‹#›</a:t>
            </a:fld>
            <a:endParaRPr lang="en-US"/>
          </a:p>
        </p:txBody>
      </p:sp>
    </p:spTree>
    <p:extLst>
      <p:ext uri="{BB962C8B-B14F-4D97-AF65-F5344CB8AC3E}">
        <p14:creationId xmlns:p14="http://schemas.microsoft.com/office/powerpoint/2010/main" val="1079898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D38E7F-1CEE-4053-95FA-34ED21D0A1A1}" type="datetimeFigureOut">
              <a:rPr lang="en-US" smtClean="0"/>
              <a:t>1/31/2025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C0602A-3B38-43B1-8502-DE6249360BA3}" type="slidenum">
              <a:rPr lang="en-US" smtClean="0"/>
              <a:t>‹#›</a:t>
            </a:fld>
            <a:endParaRPr lang="en-US"/>
          </a:p>
        </p:txBody>
      </p:sp>
    </p:spTree>
    <p:extLst>
      <p:ext uri="{BB962C8B-B14F-4D97-AF65-F5344CB8AC3E}">
        <p14:creationId xmlns:p14="http://schemas.microsoft.com/office/powerpoint/2010/main" val="3286121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ED38E7F-1CEE-4053-95FA-34ED21D0A1A1}" type="datetimeFigureOut">
              <a:rPr lang="en-US" smtClean="0"/>
              <a:t>1/31/2025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CC0602A-3B38-43B1-8502-DE6249360BA3}" type="slidenum">
              <a:rPr lang="en-US" smtClean="0"/>
              <a:t>‹#›</a:t>
            </a:fld>
            <a:endParaRPr lang="en-US"/>
          </a:p>
        </p:txBody>
      </p:sp>
    </p:spTree>
    <p:extLst>
      <p:ext uri="{BB962C8B-B14F-4D97-AF65-F5344CB8AC3E}">
        <p14:creationId xmlns:p14="http://schemas.microsoft.com/office/powerpoint/2010/main" val="3092713407"/>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 id="2147483868" r:id="rId12"/>
    <p:sldLayoutId id="2147483869" r:id="rId13"/>
    <p:sldLayoutId id="2147483870" r:id="rId14"/>
    <p:sldLayoutId id="2147483871" r:id="rId15"/>
    <p:sldLayoutId id="214748387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88563" y="624499"/>
            <a:ext cx="8637073" cy="2334602"/>
          </a:xfrm>
        </p:spPr>
        <p:txBody>
          <a:bodyPr>
            <a:normAutofit/>
          </a:bodyPr>
          <a:lstStyle/>
          <a:p>
            <a:pPr algn="ctr" rtl="1"/>
            <a:r>
              <a:rPr lang="fa-IR" sz="4400" dirty="0">
                <a:solidFill>
                  <a:srgbClr val="071825"/>
                </a:solidFill>
                <a:latin typeface="A RaiMedia-Bold" panose="020B0800040000020004" pitchFamily="34" charset="-78"/>
                <a:ea typeface="A RaiMedia-Bold" panose="020B0800040000020004" pitchFamily="34" charset="-78"/>
                <a:cs typeface="A RaiMedia-Bold" panose="020B0800040000020004" pitchFamily="34" charset="-78"/>
              </a:rPr>
              <a:t>کرامت مادری و مهارتهای ارتباطی</a:t>
            </a:r>
            <a:endParaRPr lang="en-US" sz="4400" dirty="0">
              <a:solidFill>
                <a:srgbClr val="071825"/>
              </a:solidFill>
              <a:latin typeface="A RaiMedia-Bold" panose="020B0800040000020004" pitchFamily="34" charset="-78"/>
              <a:ea typeface="A RaiMedia-Bold" panose="020B0800040000020004" pitchFamily="34" charset="-78"/>
              <a:cs typeface="A RaiMedia-Bold" panose="020B0800040000020004" pitchFamily="34" charset="-78"/>
            </a:endParaRPr>
          </a:p>
        </p:txBody>
      </p:sp>
      <p:sp>
        <p:nvSpPr>
          <p:cNvPr id="3" name="Subtitle 2"/>
          <p:cNvSpPr>
            <a:spLocks noGrp="1"/>
          </p:cNvSpPr>
          <p:nvPr>
            <p:ph type="subTitle" idx="1"/>
          </p:nvPr>
        </p:nvSpPr>
        <p:spPr>
          <a:xfrm>
            <a:off x="1506368" y="4186238"/>
            <a:ext cx="9001462" cy="1655762"/>
          </a:xfrm>
        </p:spPr>
        <p:txBody>
          <a:bodyPr>
            <a:noAutofit/>
          </a:bodyPr>
          <a:lstStyle/>
          <a:p>
            <a:pPr algn="ctr" rtl="1"/>
            <a:r>
              <a:rPr lang="fa-IR" b="1" dirty="0"/>
              <a:t>دکتر یلدا وطنی</a:t>
            </a:r>
          </a:p>
          <a:p>
            <a:pPr algn="ctr" rtl="1"/>
            <a:r>
              <a:rPr lang="fa-IR" b="1" dirty="0"/>
              <a:t>متخصص بیماری زنان و زایمان</a:t>
            </a:r>
          </a:p>
          <a:p>
            <a:pPr algn="ctr" rtl="1"/>
            <a:r>
              <a:rPr lang="fa-IR" b="1" dirty="0"/>
              <a:t>بهمن 1403</a:t>
            </a:r>
            <a:endParaRPr lang="en-US" b="1" dirty="0"/>
          </a:p>
        </p:txBody>
      </p:sp>
    </p:spTree>
    <p:extLst>
      <p:ext uri="{BB962C8B-B14F-4D97-AF65-F5344CB8AC3E}">
        <p14:creationId xmlns:p14="http://schemas.microsoft.com/office/powerpoint/2010/main" val="330737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0795" y="114301"/>
            <a:ext cx="10353761" cy="622300"/>
          </a:xfrm>
        </p:spPr>
        <p:txBody>
          <a:bodyPr>
            <a:normAutofit fontScale="90000"/>
          </a:bodyPr>
          <a:lstStyle/>
          <a:p>
            <a:pPr algn="ctr" rtl="1"/>
            <a:r>
              <a:rPr lang="fa-IR" sz="3600" dirty="0">
                <a:solidFill>
                  <a:srgbClr val="FFFFCC"/>
                </a:solidFill>
                <a:cs typeface="B Nazanin" panose="00000400000000000000" pitchFamily="2" charset="-78"/>
              </a:rPr>
              <a:t>پر کردن شکاف ها در مراقبت های با حفظ کرامت مادری</a:t>
            </a:r>
            <a:r>
              <a:rPr lang="fa-IR" dirty="0"/>
              <a:t> </a:t>
            </a:r>
            <a:endParaRPr lang="en-US" dirty="0"/>
          </a:p>
        </p:txBody>
      </p:sp>
      <p:sp>
        <p:nvSpPr>
          <p:cNvPr id="3" name="Content Placeholder 2"/>
          <p:cNvSpPr>
            <a:spLocks noGrp="1"/>
          </p:cNvSpPr>
          <p:nvPr>
            <p:ph idx="1"/>
          </p:nvPr>
        </p:nvSpPr>
        <p:spPr>
          <a:xfrm>
            <a:off x="604275" y="990600"/>
            <a:ext cx="11226799" cy="5626100"/>
          </a:xfrm>
        </p:spPr>
        <p:txBody>
          <a:bodyPr>
            <a:noAutofit/>
          </a:bodyPr>
          <a:lstStyle/>
          <a:p>
            <a:pPr algn="r" rtl="1"/>
            <a:r>
              <a:rPr lang="fa-IR" sz="1800" b="1" dirty="0">
                <a:cs typeface="B Nazanin" panose="00000400000000000000" pitchFamily="2" charset="-78"/>
              </a:rPr>
              <a:t>ابزارها و بانک‌های اطلاعاتی از جمله پیمایش‌های جامعه محور</a:t>
            </a:r>
          </a:p>
          <a:p>
            <a:pPr algn="r" rtl="1"/>
            <a:r>
              <a:rPr lang="fa-IR" sz="1800" b="1" dirty="0">
                <a:cs typeface="B Nazanin" panose="00000400000000000000" pitchFamily="2" charset="-78"/>
              </a:rPr>
              <a:t>ابزارها و تکنیک های اندازه گیری</a:t>
            </a:r>
          </a:p>
          <a:p>
            <a:pPr algn="r" rtl="1"/>
            <a:r>
              <a:rPr lang="fa-IR" sz="1800" b="1" dirty="0">
                <a:solidFill>
                  <a:schemeClr val="accent1">
                    <a:lumMod val="60000"/>
                    <a:lumOff val="40000"/>
                  </a:schemeClr>
                </a:solidFill>
                <a:cs typeface="B Nazanin" panose="00000400000000000000" pitchFamily="2" charset="-78"/>
              </a:rPr>
              <a:t>در سطح سیاستگذاری</a:t>
            </a:r>
          </a:p>
          <a:p>
            <a:pPr lvl="1" algn="r" rtl="1"/>
            <a:r>
              <a:rPr lang="fa-IR" sz="1600" b="1" dirty="0">
                <a:solidFill>
                  <a:schemeClr val="accent5">
                    <a:lumMod val="40000"/>
                    <a:lumOff val="60000"/>
                  </a:schemeClr>
                </a:solidFill>
                <a:cs typeface="B Nazanin" panose="00000400000000000000" pitchFamily="2" charset="-78"/>
              </a:rPr>
              <a:t>نظارت منظ</a:t>
            </a:r>
            <a:r>
              <a:rPr lang="fa-IR" sz="1600" b="1" dirty="0">
                <a:cs typeface="B Nazanin" panose="00000400000000000000" pitchFamily="2" charset="-78"/>
              </a:rPr>
              <a:t>م بر </a:t>
            </a:r>
            <a:r>
              <a:rPr lang="en-US" sz="1600" b="1" dirty="0">
                <a:cs typeface="B Nazanin" panose="00000400000000000000" pitchFamily="2" charset="-78"/>
              </a:rPr>
              <a:t>RMC </a:t>
            </a:r>
            <a:r>
              <a:rPr lang="fa-IR" sz="1600" b="1" dirty="0">
                <a:cs typeface="B Nazanin" panose="00000400000000000000" pitchFamily="2" charset="-78"/>
              </a:rPr>
              <a:t> در سطوح ملی، استانی/ ایالتی  بر اساس استانداردهای مراقبت و حقوق بشر</a:t>
            </a:r>
          </a:p>
          <a:p>
            <a:pPr lvl="1" algn="r" rtl="1"/>
            <a:r>
              <a:rPr lang="fa-IR" sz="1600" b="1" dirty="0">
                <a:solidFill>
                  <a:schemeClr val="accent5">
                    <a:lumMod val="40000"/>
                    <a:lumOff val="60000"/>
                  </a:schemeClr>
                </a:solidFill>
                <a:cs typeface="B Nazanin" panose="00000400000000000000" pitchFamily="2" charset="-78"/>
              </a:rPr>
              <a:t>تضمین فرآیندهای </a:t>
            </a:r>
            <a:r>
              <a:rPr lang="fa-IR" sz="1600" b="1" dirty="0" err="1">
                <a:solidFill>
                  <a:schemeClr val="accent5">
                    <a:lumMod val="40000"/>
                    <a:lumOff val="60000"/>
                  </a:schemeClr>
                </a:solidFill>
                <a:cs typeface="B Nazanin" panose="00000400000000000000" pitchFamily="2" charset="-78"/>
              </a:rPr>
              <a:t>مشارکتی</a:t>
            </a:r>
            <a:r>
              <a:rPr lang="fa-IR" sz="1600" b="1" dirty="0">
                <a:solidFill>
                  <a:schemeClr val="accent5">
                    <a:lumMod val="40000"/>
                    <a:lumOff val="60000"/>
                  </a:schemeClr>
                </a:solidFill>
                <a:cs typeface="B Nazanin" panose="00000400000000000000" pitchFamily="2" charset="-78"/>
              </a:rPr>
              <a:t> </a:t>
            </a:r>
            <a:r>
              <a:rPr lang="fa-IR" sz="1600" b="1" dirty="0">
                <a:cs typeface="B Nazanin" panose="00000400000000000000" pitchFamily="2" charset="-78"/>
              </a:rPr>
              <a:t>با </a:t>
            </a:r>
            <a:r>
              <a:rPr lang="fa-IR" sz="1600" b="1" dirty="0" err="1">
                <a:cs typeface="B Nazanin" panose="00000400000000000000" pitchFamily="2" charset="-78"/>
              </a:rPr>
              <a:t>طیفی</a:t>
            </a:r>
            <a:r>
              <a:rPr lang="fa-IR" sz="1600" b="1" dirty="0">
                <a:cs typeface="B Nazanin" panose="00000400000000000000" pitchFamily="2" charset="-78"/>
              </a:rPr>
              <a:t> از </a:t>
            </a:r>
            <a:r>
              <a:rPr lang="fa-IR" sz="1600" b="1" dirty="0" err="1">
                <a:cs typeface="B Nazanin" panose="00000400000000000000" pitchFamily="2" charset="-78"/>
              </a:rPr>
              <a:t>ذینفعان</a:t>
            </a:r>
            <a:r>
              <a:rPr lang="fa-IR" sz="1600" b="1" dirty="0">
                <a:cs typeface="B Nazanin" panose="00000400000000000000" pitchFamily="2" charset="-78"/>
              </a:rPr>
              <a:t>، از جمله ارائه دهندگان، مقامات بهداشتی، جامعه، رهبران و والدین</a:t>
            </a:r>
          </a:p>
          <a:p>
            <a:pPr algn="r" rtl="1"/>
            <a:r>
              <a:rPr lang="fa-IR" sz="1800" b="1" dirty="0">
                <a:solidFill>
                  <a:schemeClr val="accent1">
                    <a:lumMod val="60000"/>
                    <a:lumOff val="40000"/>
                  </a:schemeClr>
                </a:solidFill>
                <a:cs typeface="B Nazanin" panose="00000400000000000000" pitchFamily="2" charset="-78"/>
              </a:rPr>
              <a:t>در سطح تسهیلات</a:t>
            </a:r>
          </a:p>
          <a:p>
            <a:pPr lvl="1" algn="r" rtl="1"/>
            <a:r>
              <a:rPr lang="fa-IR" sz="1600" b="1" dirty="0">
                <a:cs typeface="B Nazanin" panose="00000400000000000000" pitchFamily="2" charset="-78"/>
              </a:rPr>
              <a:t>تا حد زیادی </a:t>
            </a:r>
            <a:r>
              <a:rPr lang="en-US" sz="1600" b="1" dirty="0">
                <a:cs typeface="B Nazanin" panose="00000400000000000000" pitchFamily="2" charset="-78"/>
              </a:rPr>
              <a:t>RMC </a:t>
            </a:r>
            <a:r>
              <a:rPr lang="fa-IR" sz="1600" b="1" dirty="0">
                <a:cs typeface="B Nazanin" panose="00000400000000000000" pitchFamily="2" charset="-78"/>
              </a:rPr>
              <a:t> نه تنها به نگرش ها و رفتارهای ارائه دهندگان بستگی دارد، بلکه در موارد زیر نیز مطرح است:</a:t>
            </a:r>
          </a:p>
          <a:p>
            <a:pPr lvl="2" algn="r" rtl="1"/>
            <a:r>
              <a:rPr lang="fa-IR" sz="1400" b="1" dirty="0">
                <a:cs typeface="B Nazanin" panose="00000400000000000000" pitchFamily="2" charset="-78"/>
              </a:rPr>
              <a:t>در دسترس بودن زیرساخت های بهداشتی خوب ؛  </a:t>
            </a:r>
          </a:p>
          <a:p>
            <a:pPr lvl="2" algn="r" rtl="1"/>
            <a:r>
              <a:rPr lang="fa-IR" sz="1400" b="1" dirty="0">
                <a:cs typeface="B Nazanin" panose="00000400000000000000" pitchFamily="2" charset="-78"/>
              </a:rPr>
              <a:t>تعداد کافی ارائه دهندگان خدمات؛</a:t>
            </a:r>
          </a:p>
          <a:p>
            <a:pPr lvl="2" algn="r" rtl="1"/>
            <a:r>
              <a:rPr lang="fa-IR" sz="1400" b="1" dirty="0">
                <a:cs typeface="B Nazanin" panose="00000400000000000000" pitchFamily="2" charset="-78"/>
              </a:rPr>
              <a:t>اولویت بندی رویکردهای بین رشته ای، برای ایجاد محیط برای ارائه خدمات بهداشتی و درمانی؛</a:t>
            </a:r>
          </a:p>
          <a:p>
            <a:pPr lvl="2" algn="r" rtl="1"/>
            <a:r>
              <a:rPr lang="fa-IR" sz="1400" b="1" dirty="0">
                <a:cs typeface="B Nazanin" panose="00000400000000000000" pitchFamily="2" charset="-78"/>
              </a:rPr>
              <a:t>عزت و احترام؛</a:t>
            </a:r>
          </a:p>
          <a:p>
            <a:pPr lvl="2" algn="r" rtl="1"/>
            <a:r>
              <a:rPr lang="fa-IR" sz="1400" b="1" dirty="0">
                <a:solidFill>
                  <a:schemeClr val="accent5">
                    <a:lumMod val="40000"/>
                    <a:lumOff val="60000"/>
                  </a:schemeClr>
                </a:solidFill>
                <a:cs typeface="B Nazanin" panose="00000400000000000000" pitchFamily="2" charset="-78"/>
              </a:rPr>
              <a:t>تعیین انتظارات، آموزش، مدل سازی و راهنمایی ارائه دهندگان</a:t>
            </a:r>
            <a:r>
              <a:rPr lang="fa-IR" sz="1400" b="1" dirty="0">
                <a:cs typeface="B Nazanin" panose="00000400000000000000" pitchFamily="2" charset="-78"/>
              </a:rPr>
              <a:t> مراقبت های بهداشتی در زمینه مهارت های بین فردی، همدلی و حقوق بیماران</a:t>
            </a:r>
          </a:p>
          <a:p>
            <a:pPr algn="r" rtl="1"/>
            <a:r>
              <a:rPr lang="fa-IR" sz="1800" b="1" dirty="0">
                <a:solidFill>
                  <a:schemeClr val="accent1">
                    <a:lumMod val="60000"/>
                    <a:lumOff val="40000"/>
                  </a:schemeClr>
                </a:solidFill>
                <a:cs typeface="B Nazanin" panose="00000400000000000000" pitchFamily="2" charset="-78"/>
              </a:rPr>
              <a:t>در سطح فرد و جامعه</a:t>
            </a:r>
          </a:p>
          <a:p>
            <a:pPr lvl="1" algn="r" rtl="1"/>
            <a:r>
              <a:rPr lang="fa-IR" sz="1600" b="1" dirty="0">
                <a:cs typeface="B Nazanin" panose="00000400000000000000" pitchFamily="2" charset="-78"/>
              </a:rPr>
              <a:t>افراد صاحب فرزند باید در </a:t>
            </a:r>
            <a:r>
              <a:rPr lang="fa-IR" sz="1600" b="1" dirty="0">
                <a:solidFill>
                  <a:schemeClr val="accent6">
                    <a:lumMod val="60000"/>
                    <a:lumOff val="40000"/>
                  </a:schemeClr>
                </a:solidFill>
                <a:cs typeface="B Nazanin" panose="00000400000000000000" pitchFamily="2" charset="-78"/>
              </a:rPr>
              <a:t>مرکز فرآیندهای برنامه ریزی </a:t>
            </a:r>
            <a:r>
              <a:rPr lang="fa-IR" sz="1600" b="1" dirty="0">
                <a:cs typeface="B Nazanin" panose="00000400000000000000" pitchFamily="2" charset="-78"/>
              </a:rPr>
              <a:t>باشند و بیان </a:t>
            </a:r>
            <a:r>
              <a:rPr lang="fa-IR" sz="1600" b="1" dirty="0">
                <a:solidFill>
                  <a:schemeClr val="accent6">
                    <a:lumMod val="60000"/>
                    <a:lumOff val="40000"/>
                  </a:schemeClr>
                </a:solidFill>
                <a:cs typeface="B Nazanin" panose="00000400000000000000" pitchFamily="2" charset="-78"/>
              </a:rPr>
              <a:t>نیازها و </a:t>
            </a:r>
            <a:r>
              <a:rPr lang="fa-IR" sz="1600" b="1" dirty="0" err="1">
                <a:solidFill>
                  <a:schemeClr val="accent6">
                    <a:lumMod val="60000"/>
                    <a:lumOff val="40000"/>
                  </a:schemeClr>
                </a:solidFill>
                <a:cs typeface="B Nazanin" panose="00000400000000000000" pitchFamily="2" charset="-78"/>
              </a:rPr>
              <a:t>ترجیحات</a:t>
            </a:r>
            <a:r>
              <a:rPr lang="fa-IR" sz="1600" b="1" dirty="0">
                <a:solidFill>
                  <a:schemeClr val="accent6">
                    <a:lumMod val="60000"/>
                    <a:lumOff val="40000"/>
                  </a:schemeClr>
                </a:solidFill>
                <a:cs typeface="B Nazanin" panose="00000400000000000000" pitchFamily="2" charset="-78"/>
              </a:rPr>
              <a:t> آنها در مراقبت از زایمان </a:t>
            </a:r>
            <a:r>
              <a:rPr lang="fa-IR" sz="1600" b="1" dirty="0">
                <a:cs typeface="B Nazanin" panose="00000400000000000000" pitchFamily="2" charset="-78"/>
              </a:rPr>
              <a:t>مد نظر قرار گیرد، و همچنین سیستم </a:t>
            </a:r>
            <a:r>
              <a:rPr lang="fa-IR" sz="1600" b="1" dirty="0" err="1">
                <a:cs typeface="B Nazanin" panose="00000400000000000000" pitchFamily="2" charset="-78"/>
              </a:rPr>
              <a:t>هایی</a:t>
            </a:r>
            <a:r>
              <a:rPr lang="fa-IR" sz="1600" b="1" dirty="0">
                <a:cs typeface="B Nazanin" panose="00000400000000000000" pitchFamily="2" charset="-78"/>
              </a:rPr>
              <a:t>  برای </a:t>
            </a:r>
            <a:r>
              <a:rPr lang="fa-IR" sz="1600" b="1" dirty="0">
                <a:solidFill>
                  <a:schemeClr val="accent6">
                    <a:lumMod val="60000"/>
                    <a:lumOff val="40000"/>
                  </a:schemeClr>
                </a:solidFill>
                <a:cs typeface="B Nazanin" panose="00000400000000000000" pitchFamily="2" charset="-78"/>
              </a:rPr>
              <a:t>تسهیل بازخورد مداوم و مشارکت </a:t>
            </a:r>
            <a:r>
              <a:rPr lang="fa-IR" sz="1600" b="1" dirty="0">
                <a:cs typeface="B Nazanin" panose="00000400000000000000" pitchFamily="2" charset="-78"/>
              </a:rPr>
              <a:t>آنان فراهم شود.</a:t>
            </a:r>
            <a:endParaRPr lang="en-US" sz="1600" b="1" dirty="0">
              <a:cs typeface="B Nazanin" panose="00000400000000000000" pitchFamily="2" charset="-78"/>
            </a:endParaRPr>
          </a:p>
        </p:txBody>
      </p:sp>
    </p:spTree>
    <p:extLst>
      <p:ext uri="{BB962C8B-B14F-4D97-AF65-F5344CB8AC3E}">
        <p14:creationId xmlns:p14="http://schemas.microsoft.com/office/powerpoint/2010/main" val="3825425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1247775"/>
            <a:ext cx="11179261" cy="685800"/>
          </a:xfrm>
        </p:spPr>
        <p:txBody>
          <a:bodyPr>
            <a:normAutofit/>
          </a:bodyPr>
          <a:lstStyle/>
          <a:p>
            <a:pPr algn="just" rtl="1"/>
            <a:r>
              <a:rPr lang="fa-IR" sz="3600" dirty="0">
                <a:solidFill>
                  <a:srgbClr val="FFFFCC"/>
                </a:solidFill>
                <a:cs typeface="B Nazanin" panose="00000400000000000000" pitchFamily="2" charset="-78"/>
              </a:rPr>
              <a:t>رئوس </a:t>
            </a:r>
            <a:r>
              <a:rPr lang="fa-IR" sz="3600" dirty="0" err="1">
                <a:solidFill>
                  <a:srgbClr val="FFFFCC"/>
                </a:solidFill>
                <a:cs typeface="B Nazanin" panose="00000400000000000000" pitchFamily="2" charset="-78"/>
              </a:rPr>
              <a:t>جنبش‌ها</a:t>
            </a:r>
            <a:r>
              <a:rPr lang="fa-IR" sz="3600" dirty="0">
                <a:solidFill>
                  <a:srgbClr val="FFFFCC"/>
                </a:solidFill>
                <a:cs typeface="B Nazanin" panose="00000400000000000000" pitchFamily="2" charset="-78"/>
              </a:rPr>
              <a:t>، </a:t>
            </a:r>
            <a:r>
              <a:rPr lang="fa-IR" sz="3600" dirty="0" err="1">
                <a:solidFill>
                  <a:srgbClr val="FFFFCC"/>
                </a:solidFill>
                <a:cs typeface="B Nazanin" panose="00000400000000000000" pitchFamily="2" charset="-78"/>
              </a:rPr>
              <a:t>بیانیه‌ها</a:t>
            </a:r>
            <a:r>
              <a:rPr lang="fa-IR" sz="3600" dirty="0">
                <a:solidFill>
                  <a:srgbClr val="FFFFCC"/>
                </a:solidFill>
                <a:cs typeface="B Nazanin" panose="00000400000000000000" pitchFamily="2" charset="-78"/>
              </a:rPr>
              <a:t> و اقدامات جهانی در زمینه کرامت مادری (3)</a:t>
            </a:r>
            <a:endParaRPr lang="en-US" sz="3600" dirty="0">
              <a:solidFill>
                <a:srgbClr val="FFFFCC"/>
              </a:solidFill>
              <a:cs typeface="B Nazanin" panose="00000400000000000000" pitchFamily="2" charset="-78"/>
            </a:endParaRPr>
          </a:p>
        </p:txBody>
      </p:sp>
      <p:sp>
        <p:nvSpPr>
          <p:cNvPr id="3" name="Content Placeholder 2"/>
          <p:cNvSpPr>
            <a:spLocks noGrp="1"/>
          </p:cNvSpPr>
          <p:nvPr>
            <p:ph idx="1"/>
          </p:nvPr>
        </p:nvSpPr>
        <p:spPr>
          <a:xfrm>
            <a:off x="919119" y="2730500"/>
            <a:ext cx="10353762" cy="2879725"/>
          </a:xfrm>
        </p:spPr>
        <p:txBody>
          <a:bodyPr>
            <a:normAutofit/>
          </a:bodyPr>
          <a:lstStyle/>
          <a:p>
            <a:pPr algn="r" rtl="1"/>
            <a:r>
              <a:rPr lang="fa-IR" sz="2800" dirty="0">
                <a:cs typeface="B Nazanin" panose="00000400000000000000" pitchFamily="2" charset="-78"/>
              </a:rPr>
              <a:t>چارچوب اخلاقی برای مراقبت محترمانه مادری در دوران بارداری و زایمان</a:t>
            </a:r>
            <a:r>
              <a:rPr lang="en-US" sz="2800" dirty="0">
                <a:cs typeface="B Nazanin" panose="00000400000000000000" pitchFamily="2" charset="-78"/>
              </a:rPr>
              <a:t> </a:t>
            </a:r>
            <a:r>
              <a:rPr lang="fa-IR" sz="2800" dirty="0">
                <a:cs typeface="B Nazanin" panose="00000400000000000000" pitchFamily="2" charset="-78"/>
              </a:rPr>
              <a:t>توسط </a:t>
            </a:r>
            <a:r>
              <a:rPr lang="en-US" sz="2800" dirty="0">
                <a:cs typeface="B Nazanin" panose="00000400000000000000" pitchFamily="2" charset="-78"/>
              </a:rPr>
              <a:t> </a:t>
            </a:r>
            <a:r>
              <a:rPr lang="fa-IR" sz="2800" dirty="0">
                <a:cs typeface="B Nazanin" panose="00000400000000000000" pitchFamily="2" charset="-78"/>
              </a:rPr>
              <a:t>فدراسیون بین </a:t>
            </a:r>
            <a:r>
              <a:rPr lang="fa-IR" sz="2800" dirty="0" err="1">
                <a:cs typeface="B Nazanin" panose="00000400000000000000" pitchFamily="2" charset="-78"/>
              </a:rPr>
              <a:t>المللی</a:t>
            </a:r>
            <a:r>
              <a:rPr lang="fa-IR" sz="2800" dirty="0">
                <a:cs typeface="B Nazanin" panose="00000400000000000000" pitchFamily="2" charset="-78"/>
              </a:rPr>
              <a:t> زنان و زایمان (</a:t>
            </a:r>
            <a:r>
              <a:rPr lang="en-US" sz="2800" dirty="0">
                <a:cs typeface="B Nazanin" panose="00000400000000000000" pitchFamily="2" charset="-78"/>
              </a:rPr>
              <a:t>FIGO</a:t>
            </a:r>
            <a:r>
              <a:rPr lang="fa-IR" sz="2800" dirty="0">
                <a:cs typeface="B Nazanin" panose="00000400000000000000" pitchFamily="2" charset="-78"/>
              </a:rPr>
              <a:t> سال 2021):</a:t>
            </a:r>
          </a:p>
          <a:p>
            <a:pPr lvl="1" algn="r" rtl="1"/>
            <a:r>
              <a:rPr lang="fa-IR" sz="2400" dirty="0">
                <a:cs typeface="B Nazanin" panose="00000400000000000000" pitchFamily="2" charset="-78"/>
              </a:rPr>
              <a:t>پزشکان و ارایه </a:t>
            </a:r>
            <a:r>
              <a:rPr lang="fa-IR" sz="2400" dirty="0" err="1">
                <a:cs typeface="B Nazanin" panose="00000400000000000000" pitchFamily="2" charset="-78"/>
              </a:rPr>
              <a:t>کنندگان</a:t>
            </a:r>
            <a:r>
              <a:rPr lang="fa-IR" sz="2400" dirty="0">
                <a:cs typeface="B Nazanin" panose="00000400000000000000" pitchFamily="2" charset="-78"/>
              </a:rPr>
              <a:t> مراقبت های بهداشتی همیشه باید مراقبت محترمانه و در شان و منزلت مادر ارائه دهند - پزشکان باید با هر مادر و نوزادی با احترام و در شان رفتار کنند.</a:t>
            </a:r>
            <a:endParaRPr lang="en-US" sz="2400" dirty="0">
              <a:cs typeface="B Nazanin" panose="00000400000000000000" pitchFamily="2" charset="-78"/>
            </a:endParaRPr>
          </a:p>
          <a:p>
            <a:pPr algn="r" rtl="1"/>
            <a:r>
              <a:rPr lang="fa-IR" sz="2800" dirty="0">
                <a:cs typeface="B Nazanin" panose="00000400000000000000" pitchFamily="2" charset="-78"/>
              </a:rPr>
              <a:t>پویش (</a:t>
            </a:r>
            <a:r>
              <a:rPr lang="fa-IR" sz="2800" dirty="0" err="1">
                <a:cs typeface="B Nazanin" panose="00000400000000000000" pitchFamily="2" charset="-78"/>
              </a:rPr>
              <a:t>کمپین</a:t>
            </a:r>
            <a:r>
              <a:rPr lang="fa-IR" sz="2800" dirty="0">
                <a:cs typeface="B Nazanin" panose="00000400000000000000" pitchFamily="2" charset="-78"/>
              </a:rPr>
              <a:t>) </a:t>
            </a:r>
            <a:r>
              <a:rPr lang="fa-IR" sz="2800" dirty="0" err="1">
                <a:cs typeface="B Nazanin" panose="00000400000000000000" pitchFamily="2" charset="-78"/>
              </a:rPr>
              <a:t>هایی</a:t>
            </a:r>
            <a:r>
              <a:rPr lang="fa-IR" sz="2800" dirty="0">
                <a:cs typeface="B Nazanin" panose="00000400000000000000" pitchFamily="2" charset="-78"/>
              </a:rPr>
              <a:t> در برخی از نقاط دنیا: به مادر گوش دهید در انگلستان سال 2013.</a:t>
            </a:r>
            <a:endParaRPr lang="en-US" sz="2800" dirty="0">
              <a:cs typeface="B Nazanin" panose="00000400000000000000" pitchFamily="2" charset="-78"/>
            </a:endParaRPr>
          </a:p>
        </p:txBody>
      </p:sp>
    </p:spTree>
    <p:extLst>
      <p:ext uri="{BB962C8B-B14F-4D97-AF65-F5344CB8AC3E}">
        <p14:creationId xmlns:p14="http://schemas.microsoft.com/office/powerpoint/2010/main" val="1501084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770" y="604079"/>
            <a:ext cx="10353761" cy="1326321"/>
          </a:xfrm>
        </p:spPr>
        <p:txBody>
          <a:bodyPr>
            <a:normAutofit/>
          </a:bodyPr>
          <a:lstStyle/>
          <a:p>
            <a:pPr algn="ctr" rtl="1"/>
            <a:r>
              <a:rPr lang="fa-IR" sz="3600" dirty="0">
                <a:solidFill>
                  <a:srgbClr val="FFFFCC"/>
                </a:solidFill>
                <a:cs typeface="B Nazanin" panose="00000400000000000000" pitchFamily="2" charset="-78"/>
              </a:rPr>
              <a:t>کرامت مادران در دریافت مراقبت ها (قبل، حین و بعد از زایمان) در جمهوری اسلامی ایران</a:t>
            </a:r>
            <a:endParaRPr lang="en-US" sz="3600" dirty="0">
              <a:solidFill>
                <a:srgbClr val="FFFFCC"/>
              </a:solidFill>
              <a:cs typeface="B Nazanin" panose="00000400000000000000" pitchFamily="2" charset="-78"/>
            </a:endParaRPr>
          </a:p>
        </p:txBody>
      </p:sp>
      <p:sp>
        <p:nvSpPr>
          <p:cNvPr id="3" name="Content Placeholder 2"/>
          <p:cNvSpPr>
            <a:spLocks noGrp="1"/>
          </p:cNvSpPr>
          <p:nvPr>
            <p:ph idx="1"/>
          </p:nvPr>
        </p:nvSpPr>
        <p:spPr>
          <a:xfrm>
            <a:off x="1269395" y="1930400"/>
            <a:ext cx="10353762" cy="4203700"/>
          </a:xfrm>
        </p:spPr>
        <p:txBody>
          <a:bodyPr>
            <a:noAutofit/>
          </a:bodyPr>
          <a:lstStyle/>
          <a:p>
            <a:pPr marL="0" indent="0" algn="r" rtl="1">
              <a:buNone/>
            </a:pPr>
            <a:r>
              <a:rPr lang="fa-IR" sz="2400" b="1" dirty="0">
                <a:cs typeface="B Nazanin" panose="00000400000000000000" pitchFamily="2" charset="-78"/>
              </a:rPr>
              <a:t>منشور حقوق بیمار</a:t>
            </a:r>
          </a:p>
          <a:p>
            <a:pPr algn="r" rtl="1"/>
            <a:r>
              <a:rPr lang="fa-IR" sz="2400" dirty="0">
                <a:cs typeface="B Nazanin" panose="00000400000000000000" pitchFamily="2" charset="-78"/>
              </a:rPr>
              <a:t>بند 1: </a:t>
            </a:r>
            <a:r>
              <a:rPr lang="fa-IR" sz="2400" dirty="0">
                <a:solidFill>
                  <a:schemeClr val="accent1">
                    <a:lumMod val="60000"/>
                    <a:lumOff val="40000"/>
                  </a:schemeClr>
                </a:solidFill>
                <a:cs typeface="B Nazanin" panose="00000400000000000000" pitchFamily="2" charset="-78"/>
              </a:rPr>
              <a:t>دریافت مطلوب خدمات سلامت </a:t>
            </a:r>
            <a:r>
              <a:rPr lang="fa-IR" sz="2400" dirty="0">
                <a:cs typeface="B Nazanin" panose="00000400000000000000" pitchFamily="2" charset="-78"/>
              </a:rPr>
              <a:t>حق بیمار است. ارایه خدمات سلامت باید:</a:t>
            </a:r>
          </a:p>
          <a:p>
            <a:pPr lvl="1" algn="r" rtl="1"/>
            <a:r>
              <a:rPr lang="fa-IR" sz="2000" dirty="0">
                <a:cs typeface="B Nazanin" panose="00000400000000000000" pitchFamily="2" charset="-78"/>
              </a:rPr>
              <a:t>1-1: شایسته شان و منزلت انسان و با احترام به ارزش ها و اعتقادات فرهنگی و مذهبی باشد؛</a:t>
            </a:r>
          </a:p>
          <a:p>
            <a:pPr lvl="1" algn="r" rtl="1"/>
            <a:r>
              <a:rPr lang="fa-IR" sz="2000" dirty="0">
                <a:cs typeface="B Nazanin" panose="00000400000000000000" pitchFamily="2" charset="-78"/>
              </a:rPr>
              <a:t>2-1: بر پایه صداقت، انصاف، ادب و همراه با مهربانی باشد؛</a:t>
            </a:r>
          </a:p>
          <a:p>
            <a:pPr lvl="1" algn="r" rtl="1"/>
            <a:r>
              <a:rPr lang="fa-IR" sz="2000" dirty="0">
                <a:cs typeface="B Nazanin" panose="00000400000000000000" pitchFamily="2" charset="-78"/>
              </a:rPr>
              <a:t>9-1: توجه ویژه به حقوق زنان باردار.</a:t>
            </a:r>
          </a:p>
          <a:p>
            <a:pPr algn="r" rtl="1"/>
            <a:r>
              <a:rPr lang="fa-IR" sz="2400" dirty="0">
                <a:cs typeface="B Nazanin" panose="00000400000000000000" pitchFamily="2" charset="-78"/>
              </a:rPr>
              <a:t>بند 2: </a:t>
            </a:r>
            <a:r>
              <a:rPr lang="fa-IR" sz="2400" dirty="0">
                <a:solidFill>
                  <a:schemeClr val="accent1">
                    <a:lumMod val="60000"/>
                    <a:lumOff val="40000"/>
                  </a:schemeClr>
                </a:solidFill>
                <a:cs typeface="B Nazanin" panose="00000400000000000000" pitchFamily="2" charset="-78"/>
              </a:rPr>
              <a:t>اطلاعات</a:t>
            </a:r>
            <a:r>
              <a:rPr lang="fa-IR" sz="2400" dirty="0">
                <a:cs typeface="B Nazanin" panose="00000400000000000000" pitchFamily="2" charset="-78"/>
              </a:rPr>
              <a:t> به نحو مطلوب و به میزان کافی درا </a:t>
            </a:r>
            <a:r>
              <a:rPr lang="fa-IR" sz="2400" dirty="0" err="1">
                <a:cs typeface="B Nazanin" panose="00000400000000000000" pitchFamily="2" charset="-78"/>
              </a:rPr>
              <a:t>ختیار</a:t>
            </a:r>
            <a:r>
              <a:rPr lang="fa-IR" sz="2400" dirty="0">
                <a:cs typeface="B Nazanin" panose="00000400000000000000" pitchFamily="2" charset="-78"/>
              </a:rPr>
              <a:t> بیمار قرار گیرد؛</a:t>
            </a:r>
          </a:p>
          <a:p>
            <a:pPr algn="r" rtl="1"/>
            <a:r>
              <a:rPr lang="fa-IR" sz="2400" dirty="0">
                <a:cs typeface="B Nazanin" panose="00000400000000000000" pitchFamily="2" charset="-78"/>
              </a:rPr>
              <a:t>بند 3: </a:t>
            </a:r>
            <a:r>
              <a:rPr lang="fa-IR" sz="2400" dirty="0">
                <a:solidFill>
                  <a:schemeClr val="accent1">
                    <a:lumMod val="60000"/>
                    <a:lumOff val="40000"/>
                  </a:schemeClr>
                </a:solidFill>
                <a:cs typeface="B Nazanin" panose="00000400000000000000" pitchFamily="2" charset="-78"/>
              </a:rPr>
              <a:t>حق انتخاب و تصمیم گیری آزادانه </a:t>
            </a:r>
            <a:r>
              <a:rPr lang="fa-IR" sz="2400" dirty="0">
                <a:cs typeface="B Nazanin" panose="00000400000000000000" pitchFamily="2" charset="-78"/>
              </a:rPr>
              <a:t>بیمار در دریافت خدمات سلامت باید محترم شمرده شود:</a:t>
            </a:r>
          </a:p>
          <a:p>
            <a:pPr lvl="1" algn="r" rtl="1"/>
            <a:r>
              <a:rPr lang="fa-IR" sz="2000" dirty="0">
                <a:cs typeface="B Nazanin" panose="00000400000000000000" pitchFamily="2" charset="-78"/>
              </a:rPr>
              <a:t>انتخاب و تصمیم گیری بیمار باید آزادانه و آگاهانه و مبتنی بر دریافت اطلاعات کافی و جامع باشد.</a:t>
            </a:r>
          </a:p>
          <a:p>
            <a:pPr algn="r" rtl="1"/>
            <a:r>
              <a:rPr lang="fa-IR" sz="2400" dirty="0">
                <a:cs typeface="B Nazanin" panose="00000400000000000000" pitchFamily="2" charset="-78"/>
              </a:rPr>
              <a:t>بند 4:  ارایه خدمات سلامت باید </a:t>
            </a:r>
            <a:r>
              <a:rPr lang="fa-IR" sz="2400" dirty="0">
                <a:solidFill>
                  <a:schemeClr val="accent1">
                    <a:lumMod val="60000"/>
                    <a:lumOff val="40000"/>
                  </a:schemeClr>
                </a:solidFill>
                <a:cs typeface="B Nazanin" panose="00000400000000000000" pitchFamily="2" charset="-78"/>
              </a:rPr>
              <a:t>مبتنی بر احترام به حریم خصوصی بیمار و رعایت اصل </a:t>
            </a:r>
            <a:r>
              <a:rPr lang="fa-IR" sz="2400" dirty="0" err="1">
                <a:solidFill>
                  <a:schemeClr val="accent1">
                    <a:lumMod val="60000"/>
                    <a:lumOff val="40000"/>
                  </a:schemeClr>
                </a:solidFill>
                <a:cs typeface="B Nazanin" panose="00000400000000000000" pitchFamily="2" charset="-78"/>
              </a:rPr>
              <a:t>رازداری</a:t>
            </a:r>
            <a:r>
              <a:rPr lang="fa-IR" sz="2400" dirty="0">
                <a:solidFill>
                  <a:schemeClr val="accent1">
                    <a:lumMod val="60000"/>
                    <a:lumOff val="40000"/>
                  </a:schemeClr>
                </a:solidFill>
                <a:cs typeface="B Nazanin" panose="00000400000000000000" pitchFamily="2" charset="-78"/>
              </a:rPr>
              <a:t> </a:t>
            </a:r>
            <a:r>
              <a:rPr lang="fa-IR" sz="2400" dirty="0">
                <a:cs typeface="B Nazanin" panose="00000400000000000000" pitchFamily="2" charset="-78"/>
              </a:rPr>
              <a:t>باشد؛</a:t>
            </a:r>
          </a:p>
          <a:p>
            <a:pPr algn="r" rtl="1"/>
            <a:r>
              <a:rPr lang="fa-IR" sz="2400" dirty="0">
                <a:cs typeface="B Nazanin" panose="00000400000000000000" pitchFamily="2" charset="-78"/>
              </a:rPr>
              <a:t>بند 5: دسترسی به نظام کارآمد </a:t>
            </a:r>
            <a:r>
              <a:rPr lang="fa-IR" sz="2400" dirty="0">
                <a:solidFill>
                  <a:schemeClr val="accent1">
                    <a:lumMod val="60000"/>
                    <a:lumOff val="40000"/>
                  </a:schemeClr>
                </a:solidFill>
                <a:cs typeface="B Nazanin" panose="00000400000000000000" pitchFamily="2" charset="-78"/>
              </a:rPr>
              <a:t>رسیدگی به شکایات </a:t>
            </a:r>
            <a:r>
              <a:rPr lang="fa-IR" sz="2400" dirty="0">
                <a:cs typeface="B Nazanin" panose="00000400000000000000" pitchFamily="2" charset="-78"/>
              </a:rPr>
              <a:t>حق بیمار است.</a:t>
            </a:r>
          </a:p>
          <a:p>
            <a:pPr lvl="1" algn="r" rtl="1"/>
            <a:endParaRPr lang="en-US" sz="2000" dirty="0">
              <a:cs typeface="B Nazanin" panose="00000400000000000000" pitchFamily="2" charset="-78"/>
            </a:endParaRPr>
          </a:p>
        </p:txBody>
      </p:sp>
    </p:spTree>
    <p:extLst>
      <p:ext uri="{BB962C8B-B14F-4D97-AF65-F5344CB8AC3E}">
        <p14:creationId xmlns:p14="http://schemas.microsoft.com/office/powerpoint/2010/main" val="1347555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9119" y="955676"/>
            <a:ext cx="10353761" cy="889000"/>
          </a:xfrm>
        </p:spPr>
        <p:txBody>
          <a:bodyPr/>
          <a:lstStyle/>
          <a:p>
            <a:pPr algn="ctr" rtl="1"/>
            <a:r>
              <a:rPr lang="fa-IR" sz="4000" dirty="0">
                <a:solidFill>
                  <a:srgbClr val="FFFFCC"/>
                </a:solidFill>
                <a:cs typeface="B Nazanin" panose="00000400000000000000" pitchFamily="2" charset="-78"/>
              </a:rPr>
              <a:t>برخی از مصادیق منشور حقوق بیمار در بلوک زایمان</a:t>
            </a:r>
            <a:r>
              <a:rPr lang="fa-IR" dirty="0"/>
              <a:t> </a:t>
            </a:r>
            <a:endParaRPr lang="en-US" dirty="0"/>
          </a:p>
        </p:txBody>
      </p:sp>
      <p:sp>
        <p:nvSpPr>
          <p:cNvPr id="3" name="Content Placeholder 2"/>
          <p:cNvSpPr>
            <a:spLocks noGrp="1"/>
          </p:cNvSpPr>
          <p:nvPr>
            <p:ph idx="1"/>
          </p:nvPr>
        </p:nvSpPr>
        <p:spPr>
          <a:xfrm>
            <a:off x="919119" y="1844676"/>
            <a:ext cx="10353762" cy="4375149"/>
          </a:xfrm>
        </p:spPr>
        <p:txBody>
          <a:bodyPr>
            <a:noAutofit/>
          </a:bodyPr>
          <a:lstStyle/>
          <a:p>
            <a:pPr algn="r" rtl="1"/>
            <a:r>
              <a:rPr lang="fa-IR" sz="2400" dirty="0">
                <a:cs typeface="B Nazanin" panose="00000400000000000000" pitchFamily="2" charset="-78"/>
              </a:rPr>
              <a:t>ارایه </a:t>
            </a:r>
            <a:r>
              <a:rPr lang="fa-IR" sz="2400" dirty="0">
                <a:solidFill>
                  <a:schemeClr val="accent5">
                    <a:lumMod val="40000"/>
                    <a:lumOff val="60000"/>
                  </a:schemeClr>
                </a:solidFill>
                <a:cs typeface="B Nazanin" panose="00000400000000000000" pitchFamily="2" charset="-78"/>
              </a:rPr>
              <a:t>توضیحات کافی و جامع </a:t>
            </a:r>
            <a:r>
              <a:rPr lang="fa-IR" sz="2400" dirty="0">
                <a:cs typeface="B Nazanin" panose="00000400000000000000" pitchFamily="2" charset="-78"/>
              </a:rPr>
              <a:t>در خصوص روش مراقبت/ خدمت به مادر قبل از شروع هر فرآیند تا </a:t>
            </a:r>
            <a:r>
              <a:rPr lang="fa-IR" sz="2400" dirty="0">
                <a:solidFill>
                  <a:schemeClr val="accent5">
                    <a:lumMod val="40000"/>
                    <a:lumOff val="60000"/>
                  </a:schemeClr>
                </a:solidFill>
                <a:cs typeface="B Nazanin" panose="00000400000000000000" pitchFamily="2" charset="-78"/>
              </a:rPr>
              <a:t>امکان تصمیم گیری آزادانه </a:t>
            </a:r>
            <a:r>
              <a:rPr lang="fa-IR" sz="2400" dirty="0">
                <a:cs typeface="B Nazanin" panose="00000400000000000000" pitchFamily="2" charset="-78"/>
              </a:rPr>
              <a:t>و آگاهانه فراهم گردد از جمله در مورد انواع زایمان؛</a:t>
            </a:r>
          </a:p>
          <a:p>
            <a:pPr algn="r" rtl="1"/>
            <a:r>
              <a:rPr lang="fa-IR" sz="2400" dirty="0">
                <a:cs typeface="B Nazanin" panose="00000400000000000000" pitchFamily="2" charset="-78"/>
              </a:rPr>
              <a:t>مشارکت آگاهانه مادر در کلیه تصمیم گیری ها؛ </a:t>
            </a:r>
            <a:r>
              <a:rPr lang="fa-IR" sz="2400" dirty="0">
                <a:solidFill>
                  <a:schemeClr val="accent5">
                    <a:lumMod val="40000"/>
                    <a:lumOff val="60000"/>
                  </a:schemeClr>
                </a:solidFill>
                <a:cs typeface="B Nazanin" panose="00000400000000000000" pitchFamily="2" charset="-78"/>
              </a:rPr>
              <a:t>برخورداری از آزادی، استقلال و حق مشارکت در تصمیم گیری ها به دور از هرگونه اجبار و تهدید</a:t>
            </a:r>
            <a:r>
              <a:rPr lang="fa-IR" sz="2400" dirty="0">
                <a:cs typeface="B Nazanin" panose="00000400000000000000" pitchFamily="2" charset="-78"/>
              </a:rPr>
              <a:t> (هیچ کس نباید بدون اختیار قانونی، مادر یا نوزادش را از حقوقشان محروم کند)</a:t>
            </a:r>
          </a:p>
          <a:p>
            <a:pPr algn="r" rtl="1"/>
            <a:r>
              <a:rPr lang="fa-IR" sz="2400" dirty="0">
                <a:cs typeface="B Nazanin" panose="00000400000000000000" pitchFamily="2" charset="-78"/>
              </a:rPr>
              <a:t>اطلاع مادر </a:t>
            </a:r>
            <a:r>
              <a:rPr lang="fa-IR" sz="2400" dirty="0">
                <a:solidFill>
                  <a:schemeClr val="accent5">
                    <a:lumMod val="40000"/>
                    <a:lumOff val="60000"/>
                  </a:schemeClr>
                </a:solidFill>
                <a:cs typeface="B Nazanin" panose="00000400000000000000" pitchFamily="2" charset="-78"/>
              </a:rPr>
              <a:t>از نام پزشک </a:t>
            </a:r>
            <a:r>
              <a:rPr lang="fa-IR" sz="2400" dirty="0">
                <a:cs typeface="B Nazanin" panose="00000400000000000000" pitchFamily="2" charset="-78"/>
              </a:rPr>
              <a:t>معالج و سایر ارایه دهندگان خدمت؛</a:t>
            </a:r>
          </a:p>
          <a:p>
            <a:pPr algn="r" rtl="1"/>
            <a:r>
              <a:rPr lang="fa-IR" sz="2400" dirty="0">
                <a:cs typeface="B Nazanin" panose="00000400000000000000" pitchFamily="2" charset="-78"/>
              </a:rPr>
              <a:t>راهنمایی مادر به </a:t>
            </a:r>
            <a:r>
              <a:rPr lang="fa-IR" sz="2400" dirty="0">
                <a:solidFill>
                  <a:schemeClr val="accent5">
                    <a:lumMod val="40000"/>
                    <a:lumOff val="60000"/>
                  </a:schemeClr>
                </a:solidFill>
                <a:cs typeface="B Nazanin" panose="00000400000000000000" pitchFamily="2" charset="-78"/>
              </a:rPr>
              <a:t>واحد شکایات </a:t>
            </a:r>
            <a:r>
              <a:rPr lang="fa-IR" sz="2400" dirty="0">
                <a:cs typeface="B Nazanin" panose="00000400000000000000" pitchFamily="2" charset="-78"/>
              </a:rPr>
              <a:t>در صورت اعتراض و شکایت؛ اعتراض و شکایت وی سریعا پیگیری شود؛</a:t>
            </a:r>
          </a:p>
          <a:p>
            <a:pPr algn="r" rtl="1"/>
            <a:r>
              <a:rPr lang="fa-IR" sz="2400" dirty="0">
                <a:cs typeface="B Nazanin" panose="00000400000000000000" pitchFamily="2" charset="-78"/>
              </a:rPr>
              <a:t>برخورداری از </a:t>
            </a:r>
            <a:r>
              <a:rPr lang="fa-IR" sz="2400" dirty="0">
                <a:solidFill>
                  <a:schemeClr val="accent5">
                    <a:lumMod val="40000"/>
                    <a:lumOff val="60000"/>
                  </a:schemeClr>
                </a:solidFill>
                <a:cs typeface="B Nazanin" panose="00000400000000000000" pitchFamily="2" charset="-78"/>
              </a:rPr>
              <a:t>رفتار محترمانه و حفظ شئونات انسانی </a:t>
            </a:r>
            <a:r>
              <a:rPr lang="fa-IR" sz="2400" dirty="0">
                <a:cs typeface="B Nazanin" panose="00000400000000000000" pitchFamily="2" charset="-78"/>
              </a:rPr>
              <a:t>(هیچکس نباید مادر را تحقیر کند یا به هر نحوی موجب آزار وی شود؛</a:t>
            </a:r>
          </a:p>
          <a:p>
            <a:pPr algn="r" rtl="1"/>
            <a:r>
              <a:rPr lang="fa-IR" sz="2400" dirty="0">
                <a:cs typeface="B Nazanin" panose="00000400000000000000" pitchFamily="2" charset="-78"/>
              </a:rPr>
              <a:t>برابری و مساوات در بهره </a:t>
            </a:r>
            <a:r>
              <a:rPr lang="fa-IR" sz="2400" dirty="0" err="1">
                <a:cs typeface="B Nazanin" panose="00000400000000000000" pitchFamily="2" charset="-78"/>
              </a:rPr>
              <a:t>مندی</a:t>
            </a:r>
            <a:r>
              <a:rPr lang="fa-IR" sz="2400" dirty="0">
                <a:cs typeface="B Nazanin" panose="00000400000000000000" pitchFamily="2" charset="-78"/>
              </a:rPr>
              <a:t> از خدمات و </a:t>
            </a:r>
            <a:r>
              <a:rPr lang="fa-IR" sz="2400" dirty="0">
                <a:solidFill>
                  <a:schemeClr val="accent5">
                    <a:lumMod val="40000"/>
                    <a:lumOff val="60000"/>
                  </a:schemeClr>
                </a:solidFill>
                <a:cs typeface="B Nazanin" panose="00000400000000000000" pitchFamily="2" charset="-78"/>
              </a:rPr>
              <a:t>دور بودن از هرگونه تبعیض </a:t>
            </a:r>
            <a:r>
              <a:rPr lang="fa-IR" sz="2400" dirty="0">
                <a:cs typeface="B Nazanin" panose="00000400000000000000" pitchFamily="2" charset="-78"/>
              </a:rPr>
              <a:t>(هیچ کس نباید تحت شرایطی مادر را مورد تبعیض قرار دهد)</a:t>
            </a:r>
          </a:p>
        </p:txBody>
      </p:sp>
    </p:spTree>
    <p:extLst>
      <p:ext uri="{BB962C8B-B14F-4D97-AF65-F5344CB8AC3E}">
        <p14:creationId xmlns:p14="http://schemas.microsoft.com/office/powerpoint/2010/main" val="1156571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66701"/>
            <a:ext cx="10353761" cy="533400"/>
          </a:xfrm>
        </p:spPr>
        <p:txBody>
          <a:bodyPr>
            <a:noAutofit/>
          </a:bodyPr>
          <a:lstStyle/>
          <a:p>
            <a:pPr algn="ctr" rtl="1"/>
            <a:r>
              <a:rPr lang="fa-IR" sz="4000" dirty="0">
                <a:solidFill>
                  <a:srgbClr val="FFFFCC"/>
                </a:solidFill>
                <a:cs typeface="B Nazanin" panose="00000400000000000000" pitchFamily="2" charset="-78"/>
              </a:rPr>
              <a:t>کرامت مادران در قوانین جمهوری اسلامی ایران (1)</a:t>
            </a:r>
            <a:endParaRPr lang="en-US" sz="4000" dirty="0"/>
          </a:p>
        </p:txBody>
      </p:sp>
      <p:sp>
        <p:nvSpPr>
          <p:cNvPr id="3" name="Content Placeholder 2"/>
          <p:cNvSpPr>
            <a:spLocks noGrp="1"/>
          </p:cNvSpPr>
          <p:nvPr>
            <p:ph idx="1"/>
          </p:nvPr>
        </p:nvSpPr>
        <p:spPr>
          <a:xfrm>
            <a:off x="913795" y="1308100"/>
            <a:ext cx="10353762" cy="5308600"/>
          </a:xfrm>
        </p:spPr>
        <p:txBody>
          <a:bodyPr>
            <a:normAutofit/>
          </a:bodyPr>
          <a:lstStyle/>
          <a:p>
            <a:pPr algn="r" rtl="1"/>
            <a:r>
              <a:rPr lang="fa-IR" b="1" dirty="0">
                <a:solidFill>
                  <a:schemeClr val="accent1">
                    <a:lumMod val="60000"/>
                    <a:lumOff val="40000"/>
                  </a:schemeClr>
                </a:solidFill>
                <a:cs typeface="B Nazanin" panose="00000400000000000000" pitchFamily="2" charset="-78"/>
              </a:rPr>
              <a:t>قانون اساسی</a:t>
            </a:r>
          </a:p>
          <a:p>
            <a:pPr lvl="1" algn="r" rtl="1"/>
            <a:r>
              <a:rPr lang="fa-IR" sz="2000" b="1" dirty="0">
                <a:solidFill>
                  <a:schemeClr val="accent5">
                    <a:lumMod val="40000"/>
                    <a:lumOff val="60000"/>
                  </a:schemeClr>
                </a:solidFill>
                <a:cs typeface="B Nazanin" panose="00000400000000000000" pitchFamily="2" charset="-78"/>
              </a:rPr>
              <a:t>اصل بیست و </a:t>
            </a:r>
            <a:r>
              <a:rPr lang="fa-IR" sz="2000" b="1" dirty="0" err="1">
                <a:solidFill>
                  <a:schemeClr val="accent5">
                    <a:lumMod val="40000"/>
                    <a:lumOff val="60000"/>
                  </a:schemeClr>
                </a:solidFill>
                <a:cs typeface="B Nazanin" panose="00000400000000000000" pitchFamily="2" charset="-78"/>
              </a:rPr>
              <a:t>یكم</a:t>
            </a:r>
            <a:r>
              <a:rPr lang="fa-IR" sz="2000" b="1" dirty="0">
                <a:cs typeface="B Nazanin" panose="00000400000000000000" pitchFamily="2" charset="-78"/>
              </a:rPr>
              <a:t>: </a:t>
            </a:r>
            <a:r>
              <a:rPr lang="fa-IR" sz="2000" dirty="0">
                <a:cs typeface="B Nazanin" panose="00000400000000000000" pitchFamily="2" charset="-78"/>
              </a:rPr>
              <a:t>دولت موظف است حقوق زن را در تمام جهات با رعایت موازین اسلامی تضمین نماید و امور زیر را انجام دهد:</a:t>
            </a:r>
          </a:p>
          <a:p>
            <a:pPr lvl="2" algn="r" rtl="1">
              <a:buFontTx/>
              <a:buChar char="-"/>
            </a:pPr>
            <a:r>
              <a:rPr lang="fa-IR" sz="2000" dirty="0">
                <a:cs typeface="B Nazanin" panose="00000400000000000000" pitchFamily="2" charset="-78"/>
              </a:rPr>
              <a:t>ایجاد زمینه‏‌های مساعد برای رشد شخصیت زن و احیای حقوق مادی و معنوی او؛</a:t>
            </a:r>
            <a:endParaRPr lang="en-US" sz="2000" dirty="0">
              <a:cs typeface="B Nazanin" panose="00000400000000000000" pitchFamily="2" charset="-78"/>
            </a:endParaRPr>
          </a:p>
          <a:p>
            <a:pPr lvl="2" algn="r" rtl="1">
              <a:buFontTx/>
              <a:buChar char="-"/>
            </a:pPr>
            <a:r>
              <a:rPr lang="fa-IR" sz="2000" dirty="0">
                <a:cs typeface="B Nazanin" panose="00000400000000000000" pitchFamily="2" charset="-78"/>
              </a:rPr>
              <a:t>حمایت مادران، </a:t>
            </a:r>
            <a:r>
              <a:rPr lang="fa-IR" sz="2000" dirty="0" err="1">
                <a:cs typeface="B Nazanin" panose="00000400000000000000" pitchFamily="2" charset="-78"/>
              </a:rPr>
              <a:t>بالخصوص</a:t>
            </a:r>
            <a:r>
              <a:rPr lang="fa-IR" sz="2000" dirty="0">
                <a:cs typeface="B Nazanin" panose="00000400000000000000" pitchFamily="2" charset="-78"/>
              </a:rPr>
              <a:t> در دوران بارداری و حضانت فرزند، و حمایت از </a:t>
            </a:r>
            <a:r>
              <a:rPr lang="fa-IR" sz="2000" dirty="0" err="1">
                <a:cs typeface="B Nazanin" panose="00000400000000000000" pitchFamily="2" charset="-78"/>
              </a:rPr>
              <a:t>كودكان</a:t>
            </a:r>
            <a:r>
              <a:rPr lang="fa-IR" sz="2000" dirty="0">
                <a:cs typeface="B Nazanin" panose="00000400000000000000" pitchFamily="2" charset="-78"/>
              </a:rPr>
              <a:t> بی‏‌سرپرست.</a:t>
            </a:r>
          </a:p>
          <a:p>
            <a:pPr algn="r" rtl="1">
              <a:buFontTx/>
              <a:buChar char="-"/>
            </a:pPr>
            <a:r>
              <a:rPr lang="fa-IR" b="1" dirty="0">
                <a:solidFill>
                  <a:schemeClr val="accent1">
                    <a:lumMod val="60000"/>
                    <a:lumOff val="40000"/>
                  </a:schemeClr>
                </a:solidFill>
                <a:cs typeface="B Nazanin" panose="00000400000000000000" pitchFamily="2" charset="-78"/>
              </a:rPr>
              <a:t>قانون برنامه پنجساله ششم توسعه اقتصادی، اجتماعی و فرهنگی جمهوری اسلامی ایران</a:t>
            </a:r>
            <a:endParaRPr lang="fa-IR" dirty="0">
              <a:solidFill>
                <a:schemeClr val="accent1">
                  <a:lumMod val="60000"/>
                  <a:lumOff val="40000"/>
                </a:schemeClr>
              </a:solidFill>
              <a:cs typeface="B Nazanin" panose="00000400000000000000" pitchFamily="2" charset="-78"/>
            </a:endParaRPr>
          </a:p>
          <a:p>
            <a:pPr lvl="2" algn="r" rtl="1">
              <a:buFontTx/>
              <a:buChar char="-"/>
            </a:pPr>
            <a:r>
              <a:rPr lang="fa-IR" sz="2000" b="1" dirty="0">
                <a:cs typeface="B Nazanin" panose="00000400000000000000" pitchFamily="2" charset="-78"/>
              </a:rPr>
              <a:t>ماده ۱۰۲ـ</a:t>
            </a:r>
            <a:r>
              <a:rPr lang="fa-IR" sz="2000" dirty="0">
                <a:cs typeface="B Nazanin" panose="00000400000000000000" pitchFamily="2" charset="-78"/>
              </a:rPr>
              <a:t> دولت موظف است براساس </a:t>
            </a:r>
            <a:r>
              <a:rPr lang="fa-IR" sz="2000" dirty="0" err="1">
                <a:cs typeface="B Nazanin" panose="00000400000000000000" pitchFamily="2" charset="-78"/>
              </a:rPr>
              <a:t>سیاست‌های</a:t>
            </a:r>
            <a:r>
              <a:rPr lang="fa-IR" sz="2000" dirty="0">
                <a:cs typeface="B Nazanin" panose="00000400000000000000" pitchFamily="2" charset="-78"/>
              </a:rPr>
              <a:t> کلی جمعیت و خانواده و سند جمعیت مصوب شورای عالی انقلاب فرهنگی با همکاری نهادهای </a:t>
            </a:r>
            <a:r>
              <a:rPr lang="fa-IR" sz="2000" dirty="0" err="1">
                <a:cs typeface="B Nazanin" panose="00000400000000000000" pitchFamily="2" charset="-78"/>
              </a:rPr>
              <a:t>ذی‌ربط</a:t>
            </a:r>
            <a:r>
              <a:rPr lang="fa-IR" sz="2000" dirty="0">
                <a:cs typeface="B Nazanin" panose="00000400000000000000" pitchFamily="2" charset="-78"/>
              </a:rPr>
              <a:t> به منظور تقویت و تحکیم </a:t>
            </a:r>
            <a:r>
              <a:rPr lang="fa-IR" sz="2000" dirty="0" err="1">
                <a:cs typeface="B Nazanin" panose="00000400000000000000" pitchFamily="2" charset="-78"/>
              </a:rPr>
              <a:t>جامعه‌ای</a:t>
            </a:r>
            <a:r>
              <a:rPr lang="fa-IR" sz="2000" dirty="0">
                <a:cs typeface="B Nazanin" panose="00000400000000000000" pitchFamily="2" charset="-78"/>
              </a:rPr>
              <a:t> </a:t>
            </a:r>
            <a:r>
              <a:rPr lang="fa-IR" sz="2000" dirty="0" err="1">
                <a:cs typeface="B Nazanin" panose="00000400000000000000" pitchFamily="2" charset="-78"/>
              </a:rPr>
              <a:t>خانواده‌محور</a:t>
            </a:r>
            <a:r>
              <a:rPr lang="fa-IR" sz="2000" dirty="0">
                <a:cs typeface="B Nazanin" panose="00000400000000000000" pitchFamily="2" charset="-78"/>
              </a:rPr>
              <a:t> و تقویت و تحکیم و تعالی خانواده و </a:t>
            </a:r>
            <a:r>
              <a:rPr lang="fa-IR" sz="2000" dirty="0" err="1">
                <a:cs typeface="B Nazanin" panose="00000400000000000000" pitchFamily="2" charset="-78"/>
              </a:rPr>
              <a:t>کارکردهای</a:t>
            </a:r>
            <a:r>
              <a:rPr lang="fa-IR" sz="2000" dirty="0">
                <a:cs typeface="B Nazanin" panose="00000400000000000000" pitchFamily="2" charset="-78"/>
              </a:rPr>
              <a:t> اصلی آن با رعایت شاخصهای الگو و سبک زندگی اسلامی ـ ایرانی با ایجاد </a:t>
            </a:r>
            <a:r>
              <a:rPr lang="fa-IR" sz="2000" dirty="0" err="1">
                <a:cs typeface="B Nazanin" panose="00000400000000000000" pitchFamily="2" charset="-78"/>
              </a:rPr>
              <a:t>سازوکارها</a:t>
            </a:r>
            <a:r>
              <a:rPr lang="fa-IR" sz="2000" dirty="0">
                <a:cs typeface="B Nazanin" panose="00000400000000000000" pitchFamily="2" charset="-78"/>
              </a:rPr>
              <a:t> و تأمین اعتبارات لازم در قالب بودجه سنواتی اقدامات ذیل را </a:t>
            </a:r>
            <a:r>
              <a:rPr lang="fa-IR" sz="2000" dirty="0" err="1">
                <a:cs typeface="B Nazanin" panose="00000400000000000000" pitchFamily="2" charset="-78"/>
              </a:rPr>
              <a:t>به‌عمل</a:t>
            </a:r>
            <a:r>
              <a:rPr lang="fa-IR" sz="2000" dirty="0">
                <a:cs typeface="B Nazanin" panose="00000400000000000000" pitchFamily="2" charset="-78"/>
              </a:rPr>
              <a:t> آورد:</a:t>
            </a:r>
            <a:br>
              <a:rPr lang="fa-IR" sz="2000" dirty="0">
                <a:cs typeface="B Nazanin" panose="00000400000000000000" pitchFamily="2" charset="-78"/>
              </a:rPr>
            </a:br>
            <a:r>
              <a:rPr lang="fa-IR" sz="2000" dirty="0">
                <a:cs typeface="B Nazanin" panose="00000400000000000000" pitchFamily="2" charset="-78"/>
              </a:rPr>
              <a:t>د ـ </a:t>
            </a:r>
            <a:r>
              <a:rPr lang="fa-IR" sz="2000" b="1" dirty="0">
                <a:solidFill>
                  <a:schemeClr val="accent6">
                    <a:lumMod val="60000"/>
                    <a:lumOff val="40000"/>
                  </a:schemeClr>
                </a:solidFill>
                <a:cs typeface="B Nazanin" panose="00000400000000000000" pitchFamily="2" charset="-78"/>
              </a:rPr>
              <a:t>حمایت و توسعه </a:t>
            </a:r>
            <a:r>
              <a:rPr lang="fa-IR" sz="2000" b="1" dirty="0">
                <a:solidFill>
                  <a:schemeClr val="accent5">
                    <a:lumMod val="40000"/>
                    <a:lumOff val="60000"/>
                  </a:schemeClr>
                </a:solidFill>
                <a:cs typeface="B Nazanin" panose="00000400000000000000" pitchFamily="2" charset="-78"/>
              </a:rPr>
              <a:t>بیمه سلامت در بیمه </a:t>
            </a:r>
            <a:r>
              <a:rPr lang="fa-IR" sz="2000" b="1" dirty="0">
                <a:solidFill>
                  <a:schemeClr val="accent6">
                    <a:lumMod val="60000"/>
                    <a:lumOff val="40000"/>
                  </a:schemeClr>
                </a:solidFill>
                <a:cs typeface="B Nazanin" panose="00000400000000000000" pitchFamily="2" charset="-78"/>
              </a:rPr>
              <a:t>پایه و تکمیلی برای مادران در کلیه مراحل دوران بارداری تا پایان دوران شیرخوارگی.</a:t>
            </a:r>
          </a:p>
          <a:p>
            <a:pPr lvl="2" algn="r" rtl="1">
              <a:buFontTx/>
              <a:buChar char="-"/>
            </a:pPr>
            <a:r>
              <a:rPr lang="fa-IR" sz="2000" b="1" dirty="0">
                <a:cs typeface="B Nazanin" panose="00000400000000000000" pitchFamily="2" charset="-78"/>
              </a:rPr>
              <a:t>ماده۷۶ـ</a:t>
            </a:r>
            <a:r>
              <a:rPr lang="fa-IR" sz="2000" dirty="0">
                <a:cs typeface="B Nazanin" panose="00000400000000000000" pitchFamily="2" charset="-78"/>
              </a:rPr>
              <a:t> دولت مکلف است با رعایت </a:t>
            </a:r>
            <a:r>
              <a:rPr lang="fa-IR" sz="2000" dirty="0" err="1">
                <a:cs typeface="B Nazanin" panose="00000400000000000000" pitchFamily="2" charset="-78"/>
              </a:rPr>
              <a:t>سیاست‌های</a:t>
            </a:r>
            <a:r>
              <a:rPr lang="fa-IR" sz="2000" dirty="0">
                <a:cs typeface="B Nazanin" panose="00000400000000000000" pitchFamily="2" charset="-78"/>
              </a:rPr>
              <a:t> کلی جمعیت، سلامت مادر و کودک و ارتقای </a:t>
            </a:r>
            <a:r>
              <a:rPr lang="fa-IR" sz="2000" dirty="0" err="1">
                <a:cs typeface="B Nazanin" panose="00000400000000000000" pitchFamily="2" charset="-78"/>
              </a:rPr>
              <a:t>شاخص‌های</a:t>
            </a:r>
            <a:r>
              <a:rPr lang="fa-IR" sz="2000" dirty="0">
                <a:cs typeface="B Nazanin" panose="00000400000000000000" pitchFamily="2" charset="-78"/>
              </a:rPr>
              <a:t> نسبت مرگ مادر و نوزادان را تأمین نماید.</a:t>
            </a:r>
          </a:p>
        </p:txBody>
      </p:sp>
    </p:spTree>
    <p:extLst>
      <p:ext uri="{BB962C8B-B14F-4D97-AF65-F5344CB8AC3E}">
        <p14:creationId xmlns:p14="http://schemas.microsoft.com/office/powerpoint/2010/main" val="1262517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66701"/>
            <a:ext cx="10353761" cy="533400"/>
          </a:xfrm>
        </p:spPr>
        <p:txBody>
          <a:bodyPr>
            <a:noAutofit/>
          </a:bodyPr>
          <a:lstStyle/>
          <a:p>
            <a:r>
              <a:rPr lang="fa-IR" sz="4000" dirty="0">
                <a:solidFill>
                  <a:srgbClr val="FFFFCC"/>
                </a:solidFill>
                <a:cs typeface="B Nazanin" panose="00000400000000000000" pitchFamily="2" charset="-78"/>
              </a:rPr>
              <a:t>کرامت مادران در قوانین جمهوری اسلامی ایران (2)</a:t>
            </a:r>
            <a:endParaRPr lang="en-US" sz="4000" dirty="0"/>
          </a:p>
        </p:txBody>
      </p:sp>
      <p:sp>
        <p:nvSpPr>
          <p:cNvPr id="3" name="Content Placeholder 2"/>
          <p:cNvSpPr>
            <a:spLocks noGrp="1"/>
          </p:cNvSpPr>
          <p:nvPr>
            <p:ph idx="1"/>
          </p:nvPr>
        </p:nvSpPr>
        <p:spPr>
          <a:xfrm>
            <a:off x="913795" y="1308100"/>
            <a:ext cx="10353762" cy="5308600"/>
          </a:xfrm>
        </p:spPr>
        <p:txBody>
          <a:bodyPr>
            <a:normAutofit/>
          </a:bodyPr>
          <a:lstStyle/>
          <a:p>
            <a:pPr algn="r" rtl="1">
              <a:buFontTx/>
              <a:buChar char="-"/>
            </a:pPr>
            <a:r>
              <a:rPr lang="fa-IR" b="1" dirty="0">
                <a:solidFill>
                  <a:schemeClr val="accent1">
                    <a:lumMod val="60000"/>
                    <a:lumOff val="40000"/>
                  </a:schemeClr>
                </a:solidFill>
                <a:cs typeface="B Nazanin" panose="00000400000000000000" pitchFamily="2" charset="-78"/>
              </a:rPr>
              <a:t>قانون حمایت از خانواده و جوانی جمعیت</a:t>
            </a:r>
          </a:p>
          <a:p>
            <a:pPr lvl="1" algn="r" rtl="1">
              <a:buFontTx/>
              <a:buChar char="-"/>
            </a:pPr>
            <a:r>
              <a:rPr lang="fa-IR" b="1" dirty="0">
                <a:cs typeface="B Nazanin" panose="00000400000000000000" pitchFamily="2" charset="-78"/>
              </a:rPr>
              <a:t>ماده۱۷ ـ</a:t>
            </a:r>
            <a:r>
              <a:rPr lang="fa-IR" dirty="0">
                <a:cs typeface="B Nazanin" panose="00000400000000000000" pitchFamily="2" charset="-78"/>
              </a:rPr>
              <a:t> احکام ذیل نسبت به همه مستخدمین و کارکنان در کلیه بخشهای دولتی و غیردولتی </a:t>
            </a:r>
            <a:r>
              <a:rPr lang="fa-IR" dirty="0" err="1">
                <a:cs typeface="B Nazanin" panose="00000400000000000000" pitchFamily="2" charset="-78"/>
              </a:rPr>
              <a:t>لازم­الاجراء</a:t>
            </a:r>
            <a:r>
              <a:rPr lang="fa-IR" dirty="0">
                <a:cs typeface="B Nazanin" panose="00000400000000000000" pitchFamily="2" charset="-78"/>
              </a:rPr>
              <a:t> می­باشد:</a:t>
            </a:r>
          </a:p>
          <a:p>
            <a:pPr lvl="2" algn="r" rtl="1"/>
            <a:r>
              <a:rPr lang="fa-IR" dirty="0">
                <a:cs typeface="B Nazanin" panose="00000400000000000000" pitchFamily="2" charset="-78"/>
              </a:rPr>
              <a:t>الف ـ </a:t>
            </a:r>
            <a:r>
              <a:rPr lang="fa-IR" b="1" dirty="0">
                <a:solidFill>
                  <a:schemeClr val="accent5">
                    <a:lumMod val="60000"/>
                    <a:lumOff val="40000"/>
                  </a:schemeClr>
                </a:solidFill>
                <a:cs typeface="B Nazanin" panose="00000400000000000000" pitchFamily="2" charset="-78"/>
              </a:rPr>
              <a:t>مدت مرخصی زایمان با پرداخت </a:t>
            </a:r>
            <a:r>
              <a:rPr lang="fa-IR" b="1" dirty="0">
                <a:cs typeface="B Nazanin" panose="00000400000000000000" pitchFamily="2" charset="-78"/>
              </a:rPr>
              <a:t>تمام حقوق و </a:t>
            </a:r>
            <a:r>
              <a:rPr lang="fa-IR" b="1" dirty="0" err="1">
                <a:cs typeface="B Nazanin" panose="00000400000000000000" pitchFamily="2" charset="-78"/>
              </a:rPr>
              <a:t>فوق­العاده­های</a:t>
            </a:r>
            <a:r>
              <a:rPr lang="fa-IR" b="1" dirty="0">
                <a:cs typeface="B Nazanin" panose="00000400000000000000" pitchFamily="2" charset="-78"/>
              </a:rPr>
              <a:t> مرتبط به </a:t>
            </a:r>
            <a:r>
              <a:rPr lang="fa-IR" b="1" dirty="0">
                <a:solidFill>
                  <a:schemeClr val="accent5">
                    <a:lumMod val="60000"/>
                    <a:lumOff val="40000"/>
                  </a:schemeClr>
                </a:solidFill>
                <a:cs typeface="B Nazanin" panose="00000400000000000000" pitchFamily="2" charset="-78"/>
              </a:rPr>
              <a:t>نه ماه تمام افزایش یابد</a:t>
            </a:r>
            <a:r>
              <a:rPr lang="fa-IR" dirty="0">
                <a:cs typeface="B Nazanin" panose="00000400000000000000" pitchFamily="2" charset="-78"/>
              </a:rPr>
              <a:t>. در صورت درخواست مادر تا دو ماه از این مرخصی در ماه­های پایانی بارداری قابل استفاده است. مرخصی مزبور برای تولد دو قلو و بیشتر، دوازده ماه می­باشد. در </a:t>
            </a:r>
            <a:r>
              <a:rPr lang="fa-IR" dirty="0" err="1">
                <a:cs typeface="B Nazanin" panose="00000400000000000000" pitchFamily="2" charset="-78"/>
              </a:rPr>
              <a:t>مواردی</a:t>
            </a:r>
            <a:r>
              <a:rPr lang="fa-IR" dirty="0">
                <a:cs typeface="B Nazanin" panose="00000400000000000000" pitchFamily="2" charset="-78"/>
              </a:rPr>
              <a:t> که مرخصی زایمان موجب اخلال در کار بخش خصوصی گردد، پس از تأیید وزارت تعاون، کار و رفاه اجتماعی هزینه تحمیل شده توسط دولت جبران خواهد شد.</a:t>
            </a:r>
          </a:p>
          <a:p>
            <a:pPr lvl="2" algn="r" rtl="1"/>
            <a:r>
              <a:rPr lang="fa-IR" dirty="0">
                <a:cs typeface="B Nazanin" panose="00000400000000000000" pitchFamily="2" charset="-78"/>
              </a:rPr>
              <a:t>ب ـ </a:t>
            </a:r>
            <a:r>
              <a:rPr lang="fa-IR" b="1" dirty="0">
                <a:solidFill>
                  <a:schemeClr val="accent5">
                    <a:lumMod val="60000"/>
                    <a:lumOff val="40000"/>
                  </a:schemeClr>
                </a:solidFill>
                <a:cs typeface="B Nazanin" panose="00000400000000000000" pitchFamily="2" charset="-78"/>
              </a:rPr>
              <a:t>نوبت کاری شب </a:t>
            </a:r>
            <a:r>
              <a:rPr lang="fa-IR" b="1" dirty="0">
                <a:cs typeface="B Nazanin" panose="00000400000000000000" pitchFamily="2" charset="-78"/>
              </a:rPr>
              <a:t>برای مادران شاغل </a:t>
            </a:r>
            <a:r>
              <a:rPr lang="fa-IR" b="1" dirty="0">
                <a:solidFill>
                  <a:schemeClr val="accent5">
                    <a:lumMod val="60000"/>
                    <a:lumOff val="40000"/>
                  </a:schemeClr>
                </a:solidFill>
                <a:cs typeface="B Nazanin" panose="00000400000000000000" pitchFamily="2" charset="-78"/>
              </a:rPr>
              <a:t>باردار و هم چنین مادران دارای فرزند شیرخوار تا دو سال و پدران تا یک </a:t>
            </a:r>
            <a:r>
              <a:rPr lang="fa-IR" b="1" dirty="0" err="1">
                <a:solidFill>
                  <a:schemeClr val="accent5">
                    <a:lumMod val="60000"/>
                    <a:lumOff val="40000"/>
                  </a:schemeClr>
                </a:solidFill>
                <a:cs typeface="B Nazanin" panose="00000400000000000000" pitchFamily="2" charset="-78"/>
              </a:rPr>
              <a:t>ماهگی</a:t>
            </a:r>
            <a:r>
              <a:rPr lang="fa-IR" b="1" dirty="0">
                <a:solidFill>
                  <a:schemeClr val="accent5">
                    <a:lumMod val="60000"/>
                    <a:lumOff val="40000"/>
                  </a:schemeClr>
                </a:solidFill>
                <a:cs typeface="B Nazanin" panose="00000400000000000000" pitchFamily="2" charset="-78"/>
              </a:rPr>
              <a:t> نوزاد، </a:t>
            </a:r>
            <a:r>
              <a:rPr lang="fa-IR" b="1" dirty="0">
                <a:cs typeface="B Nazanin" panose="00000400000000000000" pitchFamily="2" charset="-78"/>
              </a:rPr>
              <a:t>در مشاغل و فعالیت </a:t>
            </a:r>
            <a:r>
              <a:rPr lang="fa-IR" b="1" dirty="0" err="1">
                <a:cs typeface="B Nazanin" panose="00000400000000000000" pitchFamily="2" charset="-78"/>
              </a:rPr>
              <a:t>هایی</a:t>
            </a:r>
            <a:r>
              <a:rPr lang="fa-IR" b="1" dirty="0">
                <a:cs typeface="B Nazanin" panose="00000400000000000000" pitchFamily="2" charset="-78"/>
              </a:rPr>
              <a:t> که نیازمند نوبت کاری شب می باشند</a:t>
            </a:r>
            <a:r>
              <a:rPr lang="fa-IR" b="1" dirty="0">
                <a:solidFill>
                  <a:schemeClr val="accent5">
                    <a:lumMod val="60000"/>
                    <a:lumOff val="40000"/>
                  </a:schemeClr>
                </a:solidFill>
                <a:cs typeface="B Nazanin" panose="00000400000000000000" pitchFamily="2" charset="-78"/>
              </a:rPr>
              <a:t>، اختیاری است</a:t>
            </a:r>
            <a:r>
              <a:rPr lang="fa-IR" dirty="0">
                <a:cs typeface="B Nazanin" panose="00000400000000000000" pitchFamily="2" charset="-78"/>
              </a:rPr>
              <a:t>. شمول این بند شامل بخش خصوصی مشمول قانون کار نمی­شود.</a:t>
            </a:r>
          </a:p>
          <a:p>
            <a:pPr lvl="2" algn="r" rtl="1"/>
            <a:r>
              <a:rPr lang="fa-IR" dirty="0">
                <a:cs typeface="B Nazanin" panose="00000400000000000000" pitchFamily="2" charset="-78"/>
              </a:rPr>
              <a:t>پ ـ </a:t>
            </a:r>
            <a:r>
              <a:rPr lang="fa-IR" b="1" dirty="0">
                <a:solidFill>
                  <a:schemeClr val="accent5">
                    <a:lumMod val="60000"/>
                    <a:lumOff val="40000"/>
                  </a:schemeClr>
                </a:solidFill>
                <a:cs typeface="B Nazanin" panose="00000400000000000000" pitchFamily="2" charset="-78"/>
              </a:rPr>
              <a:t>اعطای </a:t>
            </a:r>
            <a:r>
              <a:rPr lang="fa-IR" b="1" dirty="0" err="1">
                <a:solidFill>
                  <a:schemeClr val="accent5">
                    <a:lumMod val="60000"/>
                    <a:lumOff val="40000"/>
                  </a:schemeClr>
                </a:solidFill>
                <a:cs typeface="B Nazanin" panose="00000400000000000000" pitchFamily="2" charset="-78"/>
              </a:rPr>
              <a:t>دورکاری</a:t>
            </a:r>
            <a:r>
              <a:rPr lang="fa-IR" b="1" dirty="0">
                <a:solidFill>
                  <a:schemeClr val="accent5">
                    <a:lumMod val="60000"/>
                    <a:lumOff val="40000"/>
                  </a:schemeClr>
                </a:solidFill>
                <a:cs typeface="B Nazanin" panose="00000400000000000000" pitchFamily="2" charset="-78"/>
              </a:rPr>
              <a:t> به درخواست مادران باردار، حداقل به مدت </a:t>
            </a:r>
            <a:r>
              <a:rPr lang="fa-IR" b="1" dirty="0" err="1">
                <a:solidFill>
                  <a:schemeClr val="accent5">
                    <a:lumMod val="60000"/>
                    <a:lumOff val="40000"/>
                  </a:schemeClr>
                </a:solidFill>
                <a:cs typeface="B Nazanin" panose="00000400000000000000" pitchFamily="2" charset="-78"/>
              </a:rPr>
              <a:t>چهارماه</a:t>
            </a:r>
            <a:r>
              <a:rPr lang="fa-IR" b="1" dirty="0">
                <a:solidFill>
                  <a:schemeClr val="accent5">
                    <a:lumMod val="60000"/>
                    <a:lumOff val="40000"/>
                  </a:schemeClr>
                </a:solidFill>
                <a:cs typeface="B Nazanin" panose="00000400000000000000" pitchFamily="2" charset="-78"/>
              </a:rPr>
              <a:t> </a:t>
            </a:r>
            <a:r>
              <a:rPr lang="fa-IR" b="1" dirty="0">
                <a:cs typeface="B Nazanin" panose="00000400000000000000" pitchFamily="2" charset="-78"/>
              </a:rPr>
              <a:t>در دوران بارداری در مشاغلی که امکان </a:t>
            </a:r>
            <a:r>
              <a:rPr lang="fa-IR" b="1" dirty="0" err="1">
                <a:cs typeface="B Nazanin" panose="00000400000000000000" pitchFamily="2" charset="-78"/>
              </a:rPr>
              <a:t>دورکاری</a:t>
            </a:r>
            <a:r>
              <a:rPr lang="fa-IR" b="1" dirty="0">
                <a:cs typeface="B Nazanin" panose="00000400000000000000" pitchFamily="2" charset="-78"/>
              </a:rPr>
              <a:t> در آنها فراهم است، </a:t>
            </a:r>
            <a:r>
              <a:rPr lang="fa-IR" b="1" dirty="0" err="1">
                <a:cs typeface="B Nazanin" panose="00000400000000000000" pitchFamily="2" charset="-78"/>
              </a:rPr>
              <a:t>الزامی</a:t>
            </a:r>
            <a:r>
              <a:rPr lang="fa-IR" b="1" dirty="0">
                <a:cs typeface="B Nazanin" panose="00000400000000000000" pitchFamily="2" charset="-78"/>
              </a:rPr>
              <a:t> است.</a:t>
            </a:r>
          </a:p>
          <a:p>
            <a:pPr lvl="1" algn="r" rtl="1"/>
            <a:r>
              <a:rPr lang="fa-IR" b="1" dirty="0">
                <a:cs typeface="B Nazanin" panose="00000400000000000000" pitchFamily="2" charset="-78"/>
              </a:rPr>
              <a:t>ماده۲۲ـ</a:t>
            </a:r>
            <a:r>
              <a:rPr lang="fa-IR" dirty="0">
                <a:cs typeface="B Nazanin" panose="00000400000000000000" pitchFamily="2" charset="-78"/>
              </a:rPr>
              <a:t> کلیه دستگاههای مذکور در ماده (۲۹) قانون برنامه پنجساله ششم توسعه، اقتصادی، اجتماعی و فرهنگی جمهوری اسلامی ایران از جمله سازمان­ها و شرکتهایی که شمول قانون بر آنها مستلزم ذکر نام است و کلیه شرکتها و مؤسسات وابسته به آنها موظفند ظرف شش­ماه پس از ابلاغ این قانون به منظور تکریم و حفظ حقوق مادر و کودک، با طراحی</a:t>
            </a:r>
            <a:r>
              <a:rPr lang="fa-IR" b="1" dirty="0">
                <a:solidFill>
                  <a:schemeClr val="accent5">
                    <a:lumMod val="60000"/>
                    <a:lumOff val="40000"/>
                  </a:schemeClr>
                </a:solidFill>
                <a:cs typeface="B Nazanin" panose="00000400000000000000" pitchFamily="2" charset="-78"/>
              </a:rPr>
              <a:t>، احداث و تجهیز تمامی ساختمان­ها و اماکن عمومی، خدماتی و آموزشی و رفاهی تحت اختیار یا نظارت خود، اقدام به تأمین فضای مناسب جهت رفع نیازهای نوزادان، کودکان و مادران باردار جهت استراحت، شیردهی و نگهداری کودکان نمایند</a:t>
            </a:r>
            <a:r>
              <a:rPr lang="fa-IR" dirty="0">
                <a:cs typeface="B Nazanin" panose="00000400000000000000" pitchFamily="2" charset="-78"/>
              </a:rPr>
              <a:t>.</a:t>
            </a:r>
          </a:p>
        </p:txBody>
      </p:sp>
    </p:spTree>
    <p:extLst>
      <p:ext uri="{BB962C8B-B14F-4D97-AF65-F5344CB8AC3E}">
        <p14:creationId xmlns:p14="http://schemas.microsoft.com/office/powerpoint/2010/main" val="3427373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3795" y="266701"/>
            <a:ext cx="10353761" cy="533400"/>
          </a:xfrm>
        </p:spPr>
        <p:txBody>
          <a:bodyPr>
            <a:noAutofit/>
          </a:bodyPr>
          <a:lstStyle/>
          <a:p>
            <a:pPr algn="ctr" rtl="1"/>
            <a:r>
              <a:rPr lang="fa-IR" sz="4000" dirty="0">
                <a:solidFill>
                  <a:srgbClr val="FFFFCC"/>
                </a:solidFill>
                <a:cs typeface="B Nazanin" panose="00000400000000000000" pitchFamily="2" charset="-78"/>
              </a:rPr>
              <a:t>کرامت مادران در قوانین جمهوری اسلامی ایران (3)</a:t>
            </a:r>
            <a:endParaRPr lang="en-US" sz="4000" dirty="0"/>
          </a:p>
        </p:txBody>
      </p:sp>
      <p:sp>
        <p:nvSpPr>
          <p:cNvPr id="3" name="Content Placeholder 2"/>
          <p:cNvSpPr>
            <a:spLocks noGrp="1"/>
          </p:cNvSpPr>
          <p:nvPr>
            <p:ph idx="1"/>
          </p:nvPr>
        </p:nvSpPr>
        <p:spPr>
          <a:xfrm>
            <a:off x="913794" y="1041401"/>
            <a:ext cx="10986105" cy="5816599"/>
          </a:xfrm>
        </p:spPr>
        <p:txBody>
          <a:bodyPr>
            <a:normAutofit fontScale="77500" lnSpcReduction="20000"/>
          </a:bodyPr>
          <a:lstStyle/>
          <a:p>
            <a:pPr lvl="1" algn="r" rtl="1"/>
            <a:r>
              <a:rPr lang="fa-IR" sz="2800" b="1" dirty="0">
                <a:cs typeface="B Nazanin" panose="00000400000000000000" pitchFamily="2" charset="-78"/>
              </a:rPr>
              <a:t>ماده۲۴ـ </a:t>
            </a:r>
            <a:r>
              <a:rPr lang="fa-IR" sz="2800" dirty="0">
                <a:cs typeface="B Nazanin" panose="00000400000000000000" pitchFamily="2" charset="-78"/>
              </a:rPr>
              <a:t>به منظور تحقق بند «ث» ماده (۱۰۲) قانون برنامه پنجساله ششم توسعه، اقتصادی، اجتماعی و فرهنگی جمهوری اسلامی ایران وزارت تعاون، کار و رفاه اجتماعی مکلف است با معرفی وزارت بهداشت درمان و آموزش پزشکی و همکاری کمیته امداد امام خمینی (ره)، ستاد اجرائی فرمان حضرت امام خمینی(ره) و بنیاد مستضعفان، </a:t>
            </a:r>
            <a:r>
              <a:rPr lang="fa-IR" sz="2800" b="1" dirty="0">
                <a:solidFill>
                  <a:schemeClr val="accent5">
                    <a:lumMod val="60000"/>
                    <a:lumOff val="40000"/>
                  </a:schemeClr>
                </a:solidFill>
                <a:cs typeface="B Nazanin" panose="00000400000000000000" pitchFamily="2" charset="-78"/>
              </a:rPr>
              <a:t>مادران باردار، شیرده و دارای کودک زیر پنج سال را که بر اساس آزمون وسع، نیازمند حمایت می­باشند، شناسایی کرده و خدمات سبد تغذیه رایگان و بسته بهداشتی رایگان را به آنها به صورت ماهانه اختصاص دهد</a:t>
            </a:r>
            <a:r>
              <a:rPr lang="fa-IR" sz="2800" dirty="0">
                <a:cs typeface="B Nazanin" panose="00000400000000000000" pitchFamily="2" charset="-78"/>
              </a:rPr>
              <a:t>.</a:t>
            </a:r>
          </a:p>
          <a:p>
            <a:pPr lvl="1" algn="r" rtl="1"/>
            <a:r>
              <a:rPr lang="fa-IR" sz="2800" b="1" dirty="0">
                <a:cs typeface="B Nazanin" panose="00000400000000000000" pitchFamily="2" charset="-78"/>
              </a:rPr>
              <a:t>ماده۲۶ـ</a:t>
            </a:r>
            <a:r>
              <a:rPr lang="fa-IR" sz="2800" dirty="0">
                <a:cs typeface="B Nazanin" panose="00000400000000000000" pitchFamily="2" charset="-78"/>
              </a:rPr>
              <a:t> کلیه مؤسسات آموزش عالی موضوع ماده (۱) قانون احکام دائمی برنامه­های توسعه کشور و مراکز </a:t>
            </a:r>
            <a:r>
              <a:rPr lang="fa-IR" sz="2800" dirty="0" err="1">
                <a:cs typeface="B Nazanin" panose="00000400000000000000" pitchFamily="2" charset="-78"/>
              </a:rPr>
              <a:t>حوزوی</a:t>
            </a:r>
            <a:r>
              <a:rPr lang="fa-IR" sz="2800" dirty="0">
                <a:cs typeface="B Nazanin" panose="00000400000000000000" pitchFamily="2" charset="-78"/>
              </a:rPr>
              <a:t> مکلفند: </a:t>
            </a:r>
          </a:p>
          <a:p>
            <a:pPr lvl="2" algn="r" rtl="1"/>
            <a:r>
              <a:rPr lang="fa-IR" sz="2400" dirty="0">
                <a:cs typeface="B Nazanin" panose="00000400000000000000" pitchFamily="2" charset="-78"/>
              </a:rPr>
              <a:t>پ ـ با تقاضای طلاب و دانشجویان مادر باردار یا دارای فرزند زیر دو سال </a:t>
            </a:r>
            <a:r>
              <a:rPr lang="fa-IR" sz="2400" b="1" dirty="0">
                <a:solidFill>
                  <a:schemeClr val="accent5">
                    <a:lumMod val="60000"/>
                    <a:lumOff val="40000"/>
                  </a:schemeClr>
                </a:solidFill>
                <a:cs typeface="B Nazanin" panose="00000400000000000000" pitchFamily="2" charset="-78"/>
              </a:rPr>
              <a:t>جهت میهمانی به میزان حداکثر چهار </a:t>
            </a:r>
            <a:r>
              <a:rPr lang="fa-IR" sz="2400" b="1" dirty="0" err="1">
                <a:solidFill>
                  <a:schemeClr val="accent5">
                    <a:lumMod val="60000"/>
                    <a:lumOff val="40000"/>
                  </a:schemeClr>
                </a:solidFill>
                <a:cs typeface="B Nazanin" panose="00000400000000000000" pitchFamily="2" charset="-78"/>
              </a:rPr>
              <a:t>نیمسال</a:t>
            </a:r>
            <a:r>
              <a:rPr lang="fa-IR" sz="2400" b="1" dirty="0">
                <a:solidFill>
                  <a:schemeClr val="accent5">
                    <a:lumMod val="60000"/>
                    <a:lumOff val="40000"/>
                  </a:schemeClr>
                </a:solidFill>
                <a:cs typeface="B Nazanin" panose="00000400000000000000" pitchFamily="2" charset="-78"/>
              </a:rPr>
              <a:t> تحصیلی </a:t>
            </a:r>
            <a:r>
              <a:rPr lang="fa-IR" sz="2400" dirty="0">
                <a:cs typeface="B Nazanin" panose="00000400000000000000" pitchFamily="2" charset="-78"/>
              </a:rPr>
              <a:t>به حوزه یا مؤسسه </a:t>
            </a:r>
            <a:r>
              <a:rPr lang="fa-IR" sz="2400" dirty="0" err="1">
                <a:cs typeface="B Nazanin" panose="00000400000000000000" pitchFamily="2" charset="-78"/>
              </a:rPr>
              <a:t>آموزش­عالی</a:t>
            </a:r>
            <a:r>
              <a:rPr lang="fa-IR" sz="2400" dirty="0">
                <a:cs typeface="B Nazanin" panose="00000400000000000000" pitchFamily="2" charset="-78"/>
              </a:rPr>
              <a:t> هم­سطح یا پایین­تر مورد تقاضا موافقت نمایند. ت ـ با تقاضای طلاب و دانشجویان مادر باردار یا دارای فرزند زیر </a:t>
            </a:r>
            <a:r>
              <a:rPr lang="fa-IR" sz="2400" b="1" dirty="0">
                <a:solidFill>
                  <a:schemeClr val="accent5">
                    <a:lumMod val="60000"/>
                    <a:lumOff val="40000"/>
                  </a:schemeClr>
                </a:solidFill>
                <a:cs typeface="B Nazanin" panose="00000400000000000000" pitchFamily="2" charset="-78"/>
              </a:rPr>
              <a:t>سه سال جهت آموزش مجازی یا </a:t>
            </a:r>
            <a:r>
              <a:rPr lang="fa-IR" sz="2400" b="1" dirty="0" err="1">
                <a:solidFill>
                  <a:schemeClr val="accent5">
                    <a:lumMod val="60000"/>
                    <a:lumOff val="40000"/>
                  </a:schemeClr>
                </a:solidFill>
                <a:cs typeface="B Nazanin" panose="00000400000000000000" pitchFamily="2" charset="-78"/>
              </a:rPr>
              <a:t>غیرحضوری</a:t>
            </a:r>
            <a:r>
              <a:rPr lang="fa-IR" sz="2400" b="1" dirty="0">
                <a:solidFill>
                  <a:schemeClr val="accent5">
                    <a:lumMod val="60000"/>
                    <a:lumOff val="40000"/>
                  </a:schemeClr>
                </a:solidFill>
                <a:cs typeface="B Nazanin" panose="00000400000000000000" pitchFamily="2" charset="-78"/>
              </a:rPr>
              <a:t> برای گذراندن واحدهای دروس نظری دوره تحصیل </a:t>
            </a:r>
            <a:r>
              <a:rPr lang="fa-IR" sz="2400" dirty="0">
                <a:cs typeface="B Nazanin" panose="00000400000000000000" pitchFamily="2" charset="-78"/>
              </a:rPr>
              <a:t>موافقت نمایند. ث ـ با تقاضای دانشجویان مادر باردار یا دارای فرزند زیر دو سال </a:t>
            </a:r>
            <a:r>
              <a:rPr lang="fa-IR" sz="2400" b="1" dirty="0">
                <a:solidFill>
                  <a:schemeClr val="accent5">
                    <a:lumMod val="60000"/>
                    <a:lumOff val="40000"/>
                  </a:schemeClr>
                </a:solidFill>
                <a:cs typeface="B Nazanin" panose="00000400000000000000" pitchFamily="2" charset="-78"/>
              </a:rPr>
              <a:t>جهت کاهش </a:t>
            </a:r>
            <a:r>
              <a:rPr lang="fa-IR" sz="2400" b="1" dirty="0" err="1">
                <a:solidFill>
                  <a:schemeClr val="accent5">
                    <a:lumMod val="60000"/>
                    <a:lumOff val="40000"/>
                  </a:schemeClr>
                </a:solidFill>
                <a:cs typeface="B Nazanin" panose="00000400000000000000" pitchFamily="2" charset="-78"/>
              </a:rPr>
              <a:t>نوبت­کاری</a:t>
            </a:r>
            <a:r>
              <a:rPr lang="fa-IR" sz="2400" b="1" dirty="0">
                <a:solidFill>
                  <a:schemeClr val="accent5">
                    <a:lumMod val="60000"/>
                    <a:lumOff val="40000"/>
                  </a:schemeClr>
                </a:solidFill>
                <a:cs typeface="B Nazanin" panose="00000400000000000000" pitchFamily="2" charset="-78"/>
              </a:rPr>
              <a:t> شب </a:t>
            </a:r>
            <a:r>
              <a:rPr lang="fa-IR" sz="2400" dirty="0">
                <a:cs typeface="B Nazanin" panose="00000400000000000000" pitchFamily="2" charset="-78"/>
              </a:rPr>
              <a:t>بر اساس </a:t>
            </a:r>
            <a:r>
              <a:rPr lang="fa-IR" sz="2400" dirty="0" err="1">
                <a:cs typeface="B Nazanin" panose="00000400000000000000" pitchFamily="2" charset="-78"/>
              </a:rPr>
              <a:t>آیین­نامه­ای</a:t>
            </a:r>
            <a:r>
              <a:rPr lang="fa-IR" sz="2400" dirty="0">
                <a:cs typeface="B Nazanin" panose="00000400000000000000" pitchFamily="2" charset="-78"/>
              </a:rPr>
              <a:t> که حداکثر ظرف سه ماه پس از ابلاغ این قانون، از سوی وزیر بهداشت، درمان و آموزش پزشکی تصویب می گردد، موافقت نمایند.</a:t>
            </a:r>
          </a:p>
          <a:p>
            <a:pPr lvl="1" algn="r" rtl="1"/>
            <a:r>
              <a:rPr lang="fa-IR" sz="2800" b="1" dirty="0">
                <a:cs typeface="B Nazanin" panose="00000400000000000000" pitchFamily="2" charset="-78"/>
              </a:rPr>
              <a:t>ماده۲۷ ـ</a:t>
            </a:r>
            <a:r>
              <a:rPr lang="fa-IR" sz="2800" dirty="0">
                <a:cs typeface="B Nazanin" panose="00000400000000000000" pitchFamily="2" charset="-78"/>
              </a:rPr>
              <a:t> به </a:t>
            </a:r>
            <a:r>
              <a:rPr lang="fa-IR" sz="2800" dirty="0" err="1">
                <a:cs typeface="B Nazanin" panose="00000400000000000000" pitchFamily="2" charset="-78"/>
              </a:rPr>
              <a:t>ازای</a:t>
            </a:r>
            <a:r>
              <a:rPr lang="fa-IR" sz="2800" dirty="0">
                <a:cs typeface="B Nazanin" panose="00000400000000000000" pitchFamily="2" charset="-78"/>
              </a:rPr>
              <a:t> هر فرزند </a:t>
            </a:r>
            <a:r>
              <a:rPr lang="fa-IR" sz="2800" dirty="0" err="1">
                <a:cs typeface="B Nazanin" panose="00000400000000000000" pitchFamily="2" charset="-78"/>
              </a:rPr>
              <a:t>شش­ماه</a:t>
            </a:r>
            <a:r>
              <a:rPr lang="fa-IR" sz="2800" dirty="0">
                <a:cs typeface="B Nazanin" panose="00000400000000000000" pitchFamily="2" charset="-78"/>
              </a:rPr>
              <a:t> از تعهدات موضوع «قانون مربوط به خدمت پزشکان و پیراپزشکان» از مادران مشمول این قانون کسر می­گردد. بانوان متأهل دارای فرزند می­توانند تعهدات خود را در محل سکونت خانواده </a:t>
            </a:r>
            <a:r>
              <a:rPr lang="fa-IR" sz="2800" dirty="0" err="1">
                <a:cs typeface="B Nazanin" panose="00000400000000000000" pitchFamily="2" charset="-78"/>
              </a:rPr>
              <a:t>بگذرانند</a:t>
            </a:r>
            <a:r>
              <a:rPr lang="fa-IR" sz="2800" dirty="0">
                <a:cs typeface="B Nazanin" panose="00000400000000000000" pitchFamily="2" charset="-78"/>
              </a:rPr>
              <a:t>. </a:t>
            </a:r>
            <a:r>
              <a:rPr lang="fa-IR" sz="2800" b="1" dirty="0">
                <a:solidFill>
                  <a:schemeClr val="accent5">
                    <a:lumMod val="60000"/>
                    <a:lumOff val="40000"/>
                  </a:schemeClr>
                </a:solidFill>
                <a:cs typeface="B Nazanin" panose="00000400000000000000" pitchFamily="2" charset="-78"/>
              </a:rPr>
              <a:t>مادران باردار و مادران دارای فرزند زیر دو سال، می­توانند طی دوره بارداری و تا دو سالگی فرزند، آغاز طرح خود را به تعویق بیاندازند.</a:t>
            </a:r>
          </a:p>
          <a:p>
            <a:pPr lvl="1" algn="r" rtl="1"/>
            <a:r>
              <a:rPr lang="fa-IR" sz="2800" b="1" dirty="0">
                <a:cs typeface="B Nazanin" panose="00000400000000000000" pitchFamily="2" charset="-78"/>
              </a:rPr>
              <a:t>ماده۴۴ـ</a:t>
            </a:r>
            <a:r>
              <a:rPr lang="fa-IR" sz="2800" dirty="0">
                <a:cs typeface="B Nazanin" panose="00000400000000000000" pitchFamily="2" charset="-78"/>
              </a:rPr>
              <a:t> در اجرای ماده(۷۰) و بند «د» ماده (۱۰۲) قانون برنامه پنجساله ششم توسعه، اقتصادی، اجتماعی و فرهنگی جمهوری اسلامی ایران وزارت بهداشت، درمان و آموزش پزشکی با همکاری وزارت تعاون، کار و رفاه اجتماعی مکلف است </a:t>
            </a:r>
            <a:r>
              <a:rPr lang="fa-IR" sz="2800" b="1" dirty="0">
                <a:solidFill>
                  <a:schemeClr val="accent5">
                    <a:lumMod val="60000"/>
                    <a:lumOff val="40000"/>
                  </a:schemeClr>
                </a:solidFill>
                <a:cs typeface="B Nazanin" panose="00000400000000000000" pitchFamily="2" charset="-78"/>
              </a:rPr>
              <a:t>کلیه مادران فاقد پوشش بیمه­ای را طی دوران بارداری و شیردهی و همچنین کودکان را تا پایان پنج سالگی تحت پوشش خدمات درمان پایه بیمه­ای بر اساس آزمون وسع قرار دهد.</a:t>
            </a:r>
          </a:p>
        </p:txBody>
      </p:sp>
    </p:spTree>
    <p:extLst>
      <p:ext uri="{BB962C8B-B14F-4D97-AF65-F5344CB8AC3E}">
        <p14:creationId xmlns:p14="http://schemas.microsoft.com/office/powerpoint/2010/main" val="15808376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13745" y="838200"/>
            <a:ext cx="10353761" cy="695326"/>
          </a:xfrm>
        </p:spPr>
        <p:txBody>
          <a:bodyPr>
            <a:noAutofit/>
          </a:bodyPr>
          <a:lstStyle/>
          <a:p>
            <a:pPr algn="ctr" rtl="1"/>
            <a:r>
              <a:rPr lang="fa-IR" sz="4000" dirty="0">
                <a:solidFill>
                  <a:srgbClr val="FFFFCC"/>
                </a:solidFill>
                <a:cs typeface="B Nazanin" panose="00000400000000000000" pitchFamily="2" charset="-78"/>
              </a:rPr>
              <a:t>کرامت مادران در قوانین جمهوری اسلامی ایران (4)</a:t>
            </a:r>
            <a:endParaRPr lang="en-US" sz="4000" dirty="0"/>
          </a:p>
        </p:txBody>
      </p:sp>
      <p:sp>
        <p:nvSpPr>
          <p:cNvPr id="3" name="Content Placeholder 2"/>
          <p:cNvSpPr>
            <a:spLocks noGrp="1"/>
          </p:cNvSpPr>
          <p:nvPr>
            <p:ph idx="1"/>
          </p:nvPr>
        </p:nvSpPr>
        <p:spPr>
          <a:xfrm>
            <a:off x="1075720" y="2120900"/>
            <a:ext cx="10353762" cy="4213225"/>
          </a:xfrm>
        </p:spPr>
        <p:txBody>
          <a:bodyPr>
            <a:normAutofit/>
          </a:bodyPr>
          <a:lstStyle/>
          <a:p>
            <a:pPr lvl="1" algn="r" rtl="1"/>
            <a:r>
              <a:rPr lang="fa-IR" sz="2000" b="1" dirty="0">
                <a:cs typeface="B Nazanin" panose="00000400000000000000" pitchFamily="2" charset="-78"/>
              </a:rPr>
              <a:t>ماده۴۵ـ</a:t>
            </a:r>
            <a:r>
              <a:rPr lang="fa-IR" sz="2000" dirty="0">
                <a:cs typeface="B Nazanin" panose="00000400000000000000" pitchFamily="2" charset="-78"/>
              </a:rPr>
              <a:t> شورای عالی بیمه مکلف است </a:t>
            </a:r>
            <a:r>
              <a:rPr lang="fa-IR" sz="2000" b="1" dirty="0">
                <a:solidFill>
                  <a:schemeClr val="accent5">
                    <a:lumMod val="60000"/>
                    <a:lumOff val="40000"/>
                  </a:schemeClr>
                </a:solidFill>
                <a:cs typeface="B Nazanin" panose="00000400000000000000" pitchFamily="2" charset="-78"/>
              </a:rPr>
              <a:t>راهنمای بالینی استاندارد پوشش بیمه­ای خدمات سلامت زنان، مادران باردار و نوزادان را از جمله </a:t>
            </a:r>
            <a:r>
              <a:rPr lang="fa-IR" sz="2000" b="1" dirty="0" err="1">
                <a:solidFill>
                  <a:schemeClr val="accent5">
                    <a:lumMod val="60000"/>
                    <a:lumOff val="40000"/>
                  </a:schemeClr>
                </a:solidFill>
                <a:cs typeface="B Nazanin" panose="00000400000000000000" pitchFamily="2" charset="-78"/>
              </a:rPr>
              <a:t>ماماها</a:t>
            </a:r>
            <a:r>
              <a:rPr lang="fa-IR" sz="2000" b="1" dirty="0">
                <a:solidFill>
                  <a:schemeClr val="accent5">
                    <a:lumMod val="60000"/>
                    <a:lumOff val="40000"/>
                  </a:schemeClr>
                </a:solidFill>
                <a:cs typeface="B Nazanin" panose="00000400000000000000" pitchFamily="2" charset="-78"/>
              </a:rPr>
              <a:t> و پزشکان در مراکز خصوصی و دولتی در قالب سطح­بندی خدمات با لحاظ نظام ارجاع</a:t>
            </a:r>
            <a:r>
              <a:rPr lang="fa-IR" sz="2000" dirty="0">
                <a:cs typeface="B Nazanin" panose="00000400000000000000" pitchFamily="2" charset="-78"/>
              </a:rPr>
              <a:t> تدوین نماید و حداکثر تا </a:t>
            </a:r>
            <a:r>
              <a:rPr lang="fa-IR" sz="2000" dirty="0" err="1">
                <a:cs typeface="B Nazanin" panose="00000400000000000000" pitchFamily="2" charset="-78"/>
              </a:rPr>
              <a:t>شش­ماه</a:t>
            </a:r>
            <a:r>
              <a:rPr lang="fa-IR" sz="2000" dirty="0">
                <a:cs typeface="B Nazanin" panose="00000400000000000000" pitchFamily="2" charset="-78"/>
              </a:rPr>
              <a:t> پس از </a:t>
            </a:r>
            <a:r>
              <a:rPr lang="fa-IR" sz="2000" dirty="0" err="1">
                <a:cs typeface="B Nazanin" panose="00000400000000000000" pitchFamily="2" charset="-78"/>
              </a:rPr>
              <a:t>لازم­الاجراءشدن</a:t>
            </a:r>
            <a:r>
              <a:rPr lang="fa-IR" sz="2000" dirty="0">
                <a:cs typeface="B Nazanin" panose="00000400000000000000" pitchFamily="2" charset="-78"/>
              </a:rPr>
              <a:t> این قانون به تصویب هیأت وزیران برساند.</a:t>
            </a:r>
          </a:p>
          <a:p>
            <a:pPr lvl="1" algn="r" rtl="1"/>
            <a:r>
              <a:rPr lang="fa-IR" sz="2000" b="1" dirty="0">
                <a:cs typeface="B Nazanin" panose="00000400000000000000" pitchFamily="2" charset="-78"/>
              </a:rPr>
              <a:t>ماده۴۸ـ</a:t>
            </a:r>
            <a:r>
              <a:rPr lang="fa-IR" sz="2000" dirty="0">
                <a:cs typeface="B Nazanin" panose="00000400000000000000" pitchFamily="2" charset="-78"/>
              </a:rPr>
              <a:t> وزارت بهداشت، درمان و آموزش پزشکی مکلف است با بازنگری </a:t>
            </a:r>
            <a:r>
              <a:rPr lang="fa-IR" sz="2000" dirty="0" err="1">
                <a:cs typeface="B Nazanin" panose="00000400000000000000" pitchFamily="2" charset="-78"/>
              </a:rPr>
              <a:t>دستورالعمل­ها</a:t>
            </a:r>
            <a:r>
              <a:rPr lang="fa-IR" sz="2000" dirty="0">
                <a:cs typeface="B Nazanin" panose="00000400000000000000" pitchFamily="2" charset="-78"/>
              </a:rPr>
              <a:t> و متون آموزشی و ترویجی خود در جهت افزایش باروری و ثمرات بارداری و زایمان طبیعی در سلامت بانوان، </a:t>
            </a:r>
            <a:r>
              <a:rPr lang="fa-IR" sz="2000" b="1" dirty="0">
                <a:solidFill>
                  <a:schemeClr val="accent5">
                    <a:lumMod val="60000"/>
                    <a:lumOff val="40000"/>
                  </a:schemeClr>
                </a:solidFill>
                <a:cs typeface="B Nazanin" panose="00000400000000000000" pitchFamily="2" charset="-78"/>
              </a:rPr>
              <a:t>هزینه­های روحی، روانی و اقتصادی دوران بارداری را کاهش دهد</a:t>
            </a:r>
            <a:r>
              <a:rPr lang="fa-IR" sz="2000" dirty="0">
                <a:cs typeface="B Nazanin" panose="00000400000000000000" pitchFamily="2" charset="-78"/>
              </a:rPr>
              <a:t> و از </a:t>
            </a:r>
            <a:r>
              <a:rPr lang="fa-IR" sz="2000" dirty="0" err="1">
                <a:cs typeface="B Nazanin" panose="00000400000000000000" pitchFamily="2" charset="-78"/>
              </a:rPr>
              <a:t>القای</a:t>
            </a:r>
            <a:r>
              <a:rPr lang="fa-IR" sz="2000" dirty="0">
                <a:cs typeface="B Nazanin" panose="00000400000000000000" pitchFamily="2" charset="-78"/>
              </a:rPr>
              <a:t> هرگونه ترس و هراس نسبت به امر بارداری ذیل عباراتی از قبیل پرخطر و ناخواسته در شبکه بهداشت، ممانعت به عمل آورد و از عبارت مراقبت ویژه به جای آنها استفاده کند.</a:t>
            </a:r>
          </a:p>
          <a:p>
            <a:pPr lvl="1" algn="r" rtl="1"/>
            <a:r>
              <a:rPr lang="fa-IR" sz="2000" b="1" dirty="0">
                <a:cs typeface="B Nazanin" panose="00000400000000000000" pitchFamily="2" charset="-78"/>
              </a:rPr>
              <a:t>ماده۴۹ ـ </a:t>
            </a:r>
            <a:r>
              <a:rPr lang="fa-IR" sz="2000" dirty="0">
                <a:cs typeface="B Nazanin" panose="00000400000000000000" pitchFamily="2" charset="-78"/>
              </a:rPr>
              <a:t>وزارت بهداشت، درمان و آموزش پزشکی مکلف است </a:t>
            </a:r>
            <a:r>
              <a:rPr lang="fa-IR" sz="2000" b="1" dirty="0">
                <a:solidFill>
                  <a:schemeClr val="accent5">
                    <a:lumMod val="60000"/>
                    <a:lumOff val="40000"/>
                  </a:schemeClr>
                </a:solidFill>
                <a:cs typeface="B Nazanin" panose="00000400000000000000" pitchFamily="2" charset="-78"/>
              </a:rPr>
              <a:t>امکان زایمان طبیعی در بیمارستان ها و </a:t>
            </a:r>
            <a:r>
              <a:rPr lang="fa-IR" sz="2000" b="1" dirty="0" err="1">
                <a:solidFill>
                  <a:schemeClr val="accent5">
                    <a:lumMod val="60000"/>
                    <a:lumOff val="40000"/>
                  </a:schemeClr>
                </a:solidFill>
                <a:cs typeface="B Nazanin" panose="00000400000000000000" pitchFamily="2" charset="-78"/>
              </a:rPr>
              <a:t>زایشگاههای</a:t>
            </a:r>
            <a:r>
              <a:rPr lang="fa-IR" sz="2000" b="1" dirty="0">
                <a:solidFill>
                  <a:schemeClr val="accent5">
                    <a:lumMod val="60000"/>
                    <a:lumOff val="40000"/>
                  </a:schemeClr>
                </a:solidFill>
                <a:cs typeface="B Nazanin" panose="00000400000000000000" pitchFamily="2" charset="-78"/>
              </a:rPr>
              <a:t> دولتی را به گونه­ای فراهم نماید که برای افراد تحت پوشش بیمه و مراجعین فاقد پوشش بیمه ای به صورت کاملا رایگان انجام </a:t>
            </a:r>
            <a:r>
              <a:rPr lang="fa-IR" sz="2000" dirty="0">
                <a:cs typeface="B Nazanin" panose="00000400000000000000" pitchFamily="2" charset="-78"/>
              </a:rPr>
              <a:t>و متناسب با </a:t>
            </a:r>
            <a:r>
              <a:rPr lang="fa-IR" sz="2000" dirty="0" err="1">
                <a:cs typeface="B Nazanin" panose="00000400000000000000" pitchFamily="2" charset="-78"/>
              </a:rPr>
              <a:t>آمایش</a:t>
            </a:r>
            <a:r>
              <a:rPr lang="fa-IR" sz="2000" dirty="0">
                <a:cs typeface="B Nazanin" panose="00000400000000000000" pitchFamily="2" charset="-78"/>
              </a:rPr>
              <a:t> سرزمینی، ظرف حداکثر </a:t>
            </a:r>
            <a:r>
              <a:rPr lang="fa-IR" sz="2000" dirty="0" err="1">
                <a:cs typeface="B Nazanin" panose="00000400000000000000" pitchFamily="2" charset="-78"/>
              </a:rPr>
              <a:t>دوسال</a:t>
            </a:r>
            <a:r>
              <a:rPr lang="fa-IR" sz="2000" dirty="0">
                <a:cs typeface="B Nazanin" panose="00000400000000000000" pitchFamily="2" charset="-78"/>
              </a:rPr>
              <a:t> پس از ابلاغ این قانون، با توجه به استانداردهای سطح بندی ارائه خدمات، ترتیبی اتخاذ نماید که </a:t>
            </a:r>
            <a:r>
              <a:rPr lang="fa-IR" sz="2000" b="1" dirty="0">
                <a:solidFill>
                  <a:schemeClr val="accent5">
                    <a:lumMod val="60000"/>
                    <a:lumOff val="40000"/>
                  </a:schemeClr>
                </a:solidFill>
                <a:cs typeface="B Nazanin" panose="00000400000000000000" pitchFamily="2" charset="-78"/>
              </a:rPr>
              <a:t>کلیه زنان باردار حداکثر طی مدت یک ساعت با وسیله نقلیه معمول به خدمات </a:t>
            </a:r>
            <a:r>
              <a:rPr lang="fa-IR" sz="2000" b="1" dirty="0" err="1">
                <a:solidFill>
                  <a:schemeClr val="accent5">
                    <a:lumMod val="60000"/>
                    <a:lumOff val="40000"/>
                  </a:schemeClr>
                </a:solidFill>
                <a:cs typeface="B Nazanin" panose="00000400000000000000" pitchFamily="2" charset="-78"/>
              </a:rPr>
              <a:t>زایشگاهی</a:t>
            </a:r>
            <a:r>
              <a:rPr lang="fa-IR" sz="2000" b="1" dirty="0">
                <a:solidFill>
                  <a:schemeClr val="accent5">
                    <a:lumMod val="60000"/>
                    <a:lumOff val="40000"/>
                  </a:schemeClr>
                </a:solidFill>
                <a:cs typeface="B Nazanin" panose="00000400000000000000" pitchFamily="2" charset="-78"/>
              </a:rPr>
              <a:t> ایمن و استاندارد دسترسی داشته باشند</a:t>
            </a:r>
            <a:r>
              <a:rPr lang="fa-IR" sz="2000" dirty="0">
                <a:cs typeface="B Nazanin" panose="00000400000000000000" pitchFamily="2" charset="-78"/>
              </a:rPr>
              <a:t>.</a:t>
            </a:r>
          </a:p>
        </p:txBody>
      </p:sp>
    </p:spTree>
    <p:extLst>
      <p:ext uri="{BB962C8B-B14F-4D97-AF65-F5344CB8AC3E}">
        <p14:creationId xmlns:p14="http://schemas.microsoft.com/office/powerpoint/2010/main" val="4270065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3795" y="266701"/>
            <a:ext cx="10353761" cy="533400"/>
          </a:xfrm>
        </p:spPr>
        <p:txBody>
          <a:bodyPr>
            <a:noAutofit/>
          </a:bodyPr>
          <a:lstStyle/>
          <a:p>
            <a:pPr algn="ctr" rtl="1"/>
            <a:r>
              <a:rPr lang="fa-IR" sz="4000" dirty="0">
                <a:solidFill>
                  <a:srgbClr val="FFFFCC"/>
                </a:solidFill>
                <a:cs typeface="B Nazanin" panose="00000400000000000000" pitchFamily="2" charset="-78"/>
              </a:rPr>
              <a:t>کرامت مادران در قوانین جمهوری اسلامی ایران (5)</a:t>
            </a:r>
            <a:endParaRPr lang="en-US" sz="4000" dirty="0"/>
          </a:p>
        </p:txBody>
      </p:sp>
      <p:sp>
        <p:nvSpPr>
          <p:cNvPr id="3" name="Content Placeholder 2"/>
          <p:cNvSpPr>
            <a:spLocks noGrp="1"/>
          </p:cNvSpPr>
          <p:nvPr>
            <p:ph idx="1"/>
          </p:nvPr>
        </p:nvSpPr>
        <p:spPr>
          <a:xfrm>
            <a:off x="1447195" y="1054101"/>
            <a:ext cx="10353762" cy="5613399"/>
          </a:xfrm>
        </p:spPr>
        <p:txBody>
          <a:bodyPr>
            <a:normAutofit/>
          </a:bodyPr>
          <a:lstStyle/>
          <a:p>
            <a:pPr lvl="1" algn="r" rtl="1"/>
            <a:r>
              <a:rPr lang="fa-IR" sz="2000" b="1" dirty="0">
                <a:cs typeface="B Nazanin" panose="00000400000000000000" pitchFamily="2" charset="-78"/>
              </a:rPr>
              <a:t>ماده۵۰ ـ </a:t>
            </a:r>
            <a:r>
              <a:rPr lang="fa-IR" sz="2000" dirty="0">
                <a:cs typeface="B Nazanin" panose="00000400000000000000" pitchFamily="2" charset="-78"/>
              </a:rPr>
              <a:t>وزارت بهداشت، درمان و آموزش پزشکی مکلف است در راستای </a:t>
            </a:r>
            <a:r>
              <a:rPr lang="fa-IR" sz="2000" b="1" dirty="0">
                <a:solidFill>
                  <a:schemeClr val="accent5">
                    <a:lumMod val="60000"/>
                    <a:lumOff val="40000"/>
                  </a:schemeClr>
                </a:solidFill>
                <a:cs typeface="B Nazanin" panose="00000400000000000000" pitchFamily="2" charset="-78"/>
              </a:rPr>
              <a:t>تأمین، حفظ، ارتقاء سلامت مادر و نوزاد و کاهش سالانه پنج درصد(۵%) از میزان زایمان غیرطبیعی نسبت به نرخ کل زایمان در کشور </a:t>
            </a:r>
            <a:r>
              <a:rPr lang="fa-IR" sz="2000" dirty="0">
                <a:cs typeface="B Nazanin" panose="00000400000000000000" pitchFamily="2" charset="-78"/>
              </a:rPr>
              <a:t>تا رسیدن به نرخ میانگین جهانی، اقدام به اجرای موارد ذیل نماید و گزارش اقدامات و نتایج حاصل را هر </a:t>
            </a:r>
            <a:r>
              <a:rPr lang="fa-IR" sz="2000" dirty="0" err="1">
                <a:cs typeface="B Nazanin" panose="00000400000000000000" pitchFamily="2" charset="-78"/>
              </a:rPr>
              <a:t>سه­ماه</a:t>
            </a:r>
            <a:r>
              <a:rPr lang="fa-IR" sz="2000" dirty="0">
                <a:cs typeface="B Nazanin" panose="00000400000000000000" pitchFamily="2" charset="-78"/>
              </a:rPr>
              <a:t> یک­بار به ستاد ملی جمعیت ارائه نماید:</a:t>
            </a:r>
          </a:p>
          <a:p>
            <a:pPr lvl="2" algn="r" rtl="1"/>
            <a:r>
              <a:rPr lang="fa-IR" sz="1800" dirty="0">
                <a:cs typeface="B Nazanin" panose="00000400000000000000" pitchFamily="2" charset="-78"/>
              </a:rPr>
              <a:t>ب ـ </a:t>
            </a:r>
            <a:r>
              <a:rPr lang="fa-IR" sz="1800" b="1" dirty="0">
                <a:solidFill>
                  <a:schemeClr val="accent5">
                    <a:lumMod val="60000"/>
                    <a:lumOff val="40000"/>
                  </a:schemeClr>
                </a:solidFill>
                <a:cs typeface="B Nazanin" panose="00000400000000000000" pitchFamily="2" charset="-78"/>
              </a:rPr>
              <a:t>آموزش و فرهنگ سازی برای زایمان طبیعی و آموزش­های فردی به مادر باردار و خانواده </a:t>
            </a:r>
          </a:p>
          <a:p>
            <a:pPr lvl="2" algn="r" rtl="1"/>
            <a:r>
              <a:rPr lang="fa-IR" sz="1800" dirty="0">
                <a:cs typeface="B Nazanin" panose="00000400000000000000" pitchFamily="2" charset="-78"/>
              </a:rPr>
              <a:t>پ ـ </a:t>
            </a:r>
            <a:r>
              <a:rPr lang="fa-IR" sz="1800" b="1" dirty="0">
                <a:solidFill>
                  <a:schemeClr val="accent5">
                    <a:lumMod val="60000"/>
                    <a:lumOff val="40000"/>
                  </a:schemeClr>
                </a:solidFill>
                <a:cs typeface="B Nazanin" panose="00000400000000000000" pitchFamily="2" charset="-78"/>
              </a:rPr>
              <a:t>برقراری نظام تضمین کیفیت مهارت آموزی و ارائه خدمات مراقبت بارداری و زایمان در قالب </a:t>
            </a:r>
            <a:r>
              <a:rPr lang="fa-IR" sz="1800" b="1" dirty="0" err="1">
                <a:solidFill>
                  <a:schemeClr val="accent5">
                    <a:lumMod val="60000"/>
                    <a:lumOff val="40000"/>
                  </a:schemeClr>
                </a:solidFill>
                <a:cs typeface="B Nazanin" panose="00000400000000000000" pitchFamily="2" charset="-78"/>
              </a:rPr>
              <a:t>کارگروهی</a:t>
            </a:r>
            <a:r>
              <a:rPr lang="fa-IR" sz="1800" b="1" dirty="0">
                <a:solidFill>
                  <a:schemeClr val="accent5">
                    <a:lumMod val="60000"/>
                    <a:lumOff val="40000"/>
                  </a:schemeClr>
                </a:solidFill>
                <a:cs typeface="B Nazanin" panose="00000400000000000000" pitchFamily="2" charset="-78"/>
              </a:rPr>
              <a:t> </a:t>
            </a:r>
            <a:r>
              <a:rPr lang="fa-IR" sz="1800" dirty="0">
                <a:cs typeface="B Nazanin" panose="00000400000000000000" pitchFamily="2" charset="-78"/>
              </a:rPr>
              <a:t>توسط </a:t>
            </a:r>
            <a:r>
              <a:rPr lang="fa-IR" sz="1800" dirty="0" err="1">
                <a:cs typeface="B Nazanin" panose="00000400000000000000" pitchFamily="2" charset="-78"/>
              </a:rPr>
              <a:t>ماماها</a:t>
            </a:r>
            <a:r>
              <a:rPr lang="fa-IR" sz="1800" dirty="0">
                <a:cs typeface="B Nazanin" panose="00000400000000000000" pitchFamily="2" charset="-78"/>
              </a:rPr>
              <a:t>، پزشکان و متخصصان زنان و زایمان، اطفال، بیهوشی و بقیه کارکنان مرتبط</a:t>
            </a:r>
          </a:p>
          <a:p>
            <a:pPr lvl="2" algn="r" rtl="1"/>
            <a:r>
              <a:rPr lang="fa-IR" sz="1800" dirty="0">
                <a:cs typeface="B Nazanin" panose="00000400000000000000" pitchFamily="2" charset="-78"/>
              </a:rPr>
              <a:t>ح ـ </a:t>
            </a:r>
            <a:r>
              <a:rPr lang="fa-IR" sz="1800" b="1" dirty="0">
                <a:solidFill>
                  <a:schemeClr val="accent5">
                    <a:lumMod val="60000"/>
                    <a:lumOff val="40000"/>
                  </a:schemeClr>
                </a:solidFill>
                <a:cs typeface="B Nazanin" panose="00000400000000000000" pitchFamily="2" charset="-78"/>
              </a:rPr>
              <a:t>ارتقای کیفیت مراقبتهای بارداری در راستای </a:t>
            </a:r>
            <a:r>
              <a:rPr lang="fa-IR" sz="1800" b="1" dirty="0" err="1">
                <a:solidFill>
                  <a:schemeClr val="accent5">
                    <a:lumMod val="60000"/>
                    <a:lumOff val="40000"/>
                  </a:schemeClr>
                </a:solidFill>
                <a:cs typeface="B Nazanin" panose="00000400000000000000" pitchFamily="2" charset="-78"/>
              </a:rPr>
              <a:t>فرزند­آوری</a:t>
            </a:r>
            <a:r>
              <a:rPr lang="fa-IR" sz="1800" b="1" dirty="0">
                <a:solidFill>
                  <a:schemeClr val="accent5">
                    <a:lumMod val="60000"/>
                    <a:lumOff val="40000"/>
                  </a:schemeClr>
                </a:solidFill>
                <a:cs typeface="B Nazanin" panose="00000400000000000000" pitchFamily="2" charset="-78"/>
              </a:rPr>
              <a:t> و زایمان طبیعی</a:t>
            </a:r>
            <a:r>
              <a:rPr lang="fa-IR" sz="1800" dirty="0">
                <a:cs typeface="B Nazanin" panose="00000400000000000000" pitchFamily="2" charset="-78"/>
              </a:rPr>
              <a:t>، مبتنی بر پرونده الکترونیک یکپارچه و برخط سلامت با امکان دسترسی در کلیه بخش­ های بهداشت و درمان دولتی و غیردولتی، بر اساس </a:t>
            </a:r>
            <a:r>
              <a:rPr lang="fa-IR" sz="1800" b="1" dirty="0">
                <a:solidFill>
                  <a:schemeClr val="accent5">
                    <a:lumMod val="60000"/>
                    <a:lumOff val="40000"/>
                  </a:schemeClr>
                </a:solidFill>
                <a:cs typeface="B Nazanin" panose="00000400000000000000" pitchFamily="2" charset="-78"/>
              </a:rPr>
              <a:t>استقرار </a:t>
            </a:r>
            <a:r>
              <a:rPr lang="fa-IR" sz="1800" b="1" dirty="0" err="1">
                <a:solidFill>
                  <a:schemeClr val="accent5">
                    <a:lumMod val="60000"/>
                    <a:lumOff val="40000"/>
                  </a:schemeClr>
                </a:solidFill>
                <a:cs typeface="B Nazanin" panose="00000400000000000000" pitchFamily="2" charset="-78"/>
              </a:rPr>
              <a:t>راهنماهای</a:t>
            </a:r>
            <a:r>
              <a:rPr lang="fa-IR" sz="1800" b="1" dirty="0">
                <a:solidFill>
                  <a:schemeClr val="accent5">
                    <a:lumMod val="60000"/>
                    <a:lumOff val="40000"/>
                  </a:schemeClr>
                </a:solidFill>
                <a:cs typeface="B Nazanin" panose="00000400000000000000" pitchFamily="2" charset="-78"/>
              </a:rPr>
              <a:t> بالینی سلامت مادر و جنین و با رعایت سطح بندی خدمات</a:t>
            </a:r>
          </a:p>
          <a:p>
            <a:pPr lvl="2" algn="r" rtl="1"/>
            <a:r>
              <a:rPr lang="fa-IR" sz="1800" dirty="0">
                <a:cs typeface="B Nazanin" panose="00000400000000000000" pitchFamily="2" charset="-78"/>
              </a:rPr>
              <a:t>خ ـ وزارت بهداشت، درمان و آموزش پزشکی مکلف است نسبت به </a:t>
            </a:r>
            <a:r>
              <a:rPr lang="fa-IR" sz="1800" b="1" dirty="0">
                <a:solidFill>
                  <a:schemeClr val="accent5">
                    <a:lumMod val="60000"/>
                    <a:lumOff val="40000"/>
                  </a:schemeClr>
                </a:solidFill>
                <a:cs typeface="B Nazanin" panose="00000400000000000000" pitchFamily="2" charset="-78"/>
              </a:rPr>
              <a:t>ارزشیابی عملکرد کارکنان بهداشتی ـ درمانی برحسب میزان رضایت مادران، در ارائه مراقبت با کیفیت بارداری و زایمان طبیعی و اعمال آن در </a:t>
            </a:r>
            <a:r>
              <a:rPr lang="fa-IR" sz="1800" b="1" dirty="0" err="1">
                <a:solidFill>
                  <a:schemeClr val="accent5">
                    <a:lumMod val="60000"/>
                    <a:lumOff val="40000"/>
                  </a:schemeClr>
                </a:solidFill>
                <a:cs typeface="B Nazanin" panose="00000400000000000000" pitchFamily="2" charset="-78"/>
              </a:rPr>
              <a:t>کارانه</a:t>
            </a:r>
            <a:r>
              <a:rPr lang="fa-IR" sz="1800" b="1" dirty="0">
                <a:solidFill>
                  <a:schemeClr val="accent5">
                    <a:lumMod val="60000"/>
                    <a:lumOff val="40000"/>
                  </a:schemeClr>
                </a:solidFill>
                <a:cs typeface="B Nazanin" panose="00000400000000000000" pitchFamily="2" charset="-78"/>
              </a:rPr>
              <a:t> </a:t>
            </a:r>
            <a:r>
              <a:rPr lang="fa-IR" sz="1800" b="1" dirty="0" err="1">
                <a:solidFill>
                  <a:schemeClr val="accent5">
                    <a:lumMod val="60000"/>
                    <a:lumOff val="40000"/>
                  </a:schemeClr>
                </a:solidFill>
                <a:cs typeface="B Nazanin" panose="00000400000000000000" pitchFamily="2" charset="-78"/>
              </a:rPr>
              <a:t>ارائه­دهندگان</a:t>
            </a:r>
            <a:r>
              <a:rPr lang="fa-IR" sz="1800" b="1" dirty="0">
                <a:solidFill>
                  <a:schemeClr val="accent5">
                    <a:lumMod val="60000"/>
                    <a:lumOff val="40000"/>
                  </a:schemeClr>
                </a:solidFill>
                <a:cs typeface="B Nazanin" panose="00000400000000000000" pitchFamily="2" charset="-78"/>
              </a:rPr>
              <a:t> خدمات </a:t>
            </a:r>
            <a:r>
              <a:rPr lang="fa-IR" sz="1800" dirty="0">
                <a:cs typeface="B Nazanin" panose="00000400000000000000" pitchFamily="2" charset="-78"/>
              </a:rPr>
              <a:t>اقدام نماید.</a:t>
            </a:r>
          </a:p>
          <a:p>
            <a:pPr lvl="2" algn="r" rtl="1"/>
            <a:r>
              <a:rPr lang="fa-IR" sz="1800" dirty="0">
                <a:cs typeface="B Nazanin" panose="00000400000000000000" pitchFamily="2" charset="-78"/>
              </a:rPr>
              <a:t>ذ ـ وزارت بهداشت، درمان و آموزش پزشکی مکلف است پنج درصد(۵%) از بودجه­ های عمرانی خود را به </a:t>
            </a:r>
            <a:r>
              <a:rPr lang="fa-IR" sz="1800" b="1" dirty="0">
                <a:solidFill>
                  <a:schemeClr val="accent5">
                    <a:lumMod val="60000"/>
                    <a:lumOff val="40000"/>
                  </a:schemeClr>
                </a:solidFill>
                <a:cs typeface="B Nazanin" panose="00000400000000000000" pitchFamily="2" charset="-78"/>
              </a:rPr>
              <a:t>بهبود کیفیت محیط­های </a:t>
            </a:r>
            <a:r>
              <a:rPr lang="fa-IR" sz="1800" b="1" dirty="0" err="1">
                <a:solidFill>
                  <a:schemeClr val="accent5">
                    <a:lumMod val="60000"/>
                    <a:lumOff val="40000"/>
                  </a:schemeClr>
                </a:solidFill>
                <a:cs typeface="B Nazanin" panose="00000400000000000000" pitchFamily="2" charset="-78"/>
              </a:rPr>
              <a:t>زایشگاهی</a:t>
            </a:r>
            <a:r>
              <a:rPr lang="fa-IR" sz="1800" b="1" dirty="0">
                <a:solidFill>
                  <a:schemeClr val="accent5">
                    <a:lumMod val="60000"/>
                    <a:lumOff val="40000"/>
                  </a:schemeClr>
                </a:solidFill>
                <a:cs typeface="B Nazanin" panose="00000400000000000000" pitchFamily="2" charset="-78"/>
              </a:rPr>
              <a:t> از نظر فیزیکی و بهداشتی اختصاص دهد. از سال سوم اجرای این قانون پرداخت سهم هر زایشگاه منوط به افزایش میزان رضایت مادران باردار از محیط فیزیکی زایشگاه می­باشد</a:t>
            </a:r>
            <a:r>
              <a:rPr lang="fa-IR" sz="1800" dirty="0">
                <a:cs typeface="B Nazanin" panose="00000400000000000000" pitchFamily="2" charset="-78"/>
              </a:rPr>
              <a:t>.</a:t>
            </a:r>
            <a:endParaRPr lang="en-US" sz="1800" dirty="0">
              <a:cs typeface="B Nazanin" panose="00000400000000000000" pitchFamily="2" charset="-78"/>
            </a:endParaRPr>
          </a:p>
        </p:txBody>
      </p:sp>
    </p:spTree>
    <p:extLst>
      <p:ext uri="{BB962C8B-B14F-4D97-AF65-F5344CB8AC3E}">
        <p14:creationId xmlns:p14="http://schemas.microsoft.com/office/powerpoint/2010/main" val="494761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6995" y="1"/>
            <a:ext cx="10353761" cy="1028700"/>
          </a:xfrm>
        </p:spPr>
        <p:txBody>
          <a:bodyPr>
            <a:normAutofit/>
          </a:bodyPr>
          <a:lstStyle/>
          <a:p>
            <a:pPr algn="ctr" rtl="1"/>
            <a:r>
              <a:rPr lang="fa-IR" sz="4800" dirty="0">
                <a:solidFill>
                  <a:srgbClr val="FFFFCC"/>
                </a:solidFill>
                <a:cs typeface="B Nazanin" panose="00000400000000000000" pitchFamily="2" charset="-78"/>
              </a:rPr>
              <a:t>پایان سخن</a:t>
            </a:r>
            <a:endParaRPr lang="en-US" sz="4800" dirty="0">
              <a:solidFill>
                <a:srgbClr val="FFFFCC"/>
              </a:solidFill>
              <a:cs typeface="B Nazanin" panose="00000400000000000000" pitchFamily="2" charset="-78"/>
            </a:endParaRPr>
          </a:p>
        </p:txBody>
      </p:sp>
      <p:sp>
        <p:nvSpPr>
          <p:cNvPr id="3" name="Content Placeholder 2"/>
          <p:cNvSpPr>
            <a:spLocks noGrp="1"/>
          </p:cNvSpPr>
          <p:nvPr>
            <p:ph idx="1"/>
          </p:nvPr>
        </p:nvSpPr>
        <p:spPr>
          <a:xfrm>
            <a:off x="1116995" y="1461064"/>
            <a:ext cx="10353762" cy="5079436"/>
          </a:xfrm>
        </p:spPr>
        <p:txBody>
          <a:bodyPr>
            <a:noAutofit/>
          </a:bodyPr>
          <a:lstStyle/>
          <a:p>
            <a:pPr algn="just" rtl="1"/>
            <a:r>
              <a:rPr lang="fa-IR" sz="2400" dirty="0">
                <a:cs typeface="B Nazanin" panose="00000400000000000000" pitchFamily="2" charset="-78"/>
              </a:rPr>
              <a:t>بارداری و زایمان دوران سرنوشت ساز زندگی زنان و خانواده </a:t>
            </a:r>
            <a:r>
              <a:rPr lang="fa-IR" sz="2400" dirty="0" err="1">
                <a:cs typeface="B Nazanin" panose="00000400000000000000" pitchFamily="2" charset="-78"/>
              </a:rPr>
              <a:t>هاست</a:t>
            </a:r>
            <a:r>
              <a:rPr lang="fa-IR" sz="2400" dirty="0">
                <a:cs typeface="B Nazanin" panose="00000400000000000000" pitchFamily="2" charset="-78"/>
              </a:rPr>
              <a:t>. مراقبت مادری ایمن نه تنها بر امنیت فیزیکی در دوران بارداری تاکید دارد بلکه باید بر زایمان به عنوان یک روند مهم با تاثیرات عمیق شخصی و فرهنگی نیز توجه داشته باشد. لذا ارتقای مراقبت محترمانه مادر باید در اولویت قرار گیرد.</a:t>
            </a:r>
          </a:p>
          <a:p>
            <a:pPr algn="just" rtl="1"/>
            <a:r>
              <a:rPr lang="fa-IR" sz="2400" dirty="0">
                <a:solidFill>
                  <a:schemeClr val="accent5">
                    <a:lumMod val="40000"/>
                    <a:lumOff val="60000"/>
                  </a:schemeClr>
                </a:solidFill>
                <a:cs typeface="B Nazanin" panose="00000400000000000000" pitchFamily="2" charset="-78"/>
              </a:rPr>
              <a:t>ارتباط یک مادر با ارایه دهندگان مراقبت های بارداری اهمیتی حیاتی دارد؛ این ارتباطات نه تنها ابزاری ضروری برای حفظ حیات مادر در سیستم سلامت هستند، بلکه تجارب زنان در این ارتباطات می تواند باعث تقویت اعتماد به نفس، احساس راحتی در مادر یا آسیب مادام </a:t>
            </a:r>
            <a:r>
              <a:rPr lang="fa-IR" sz="2400" dirty="0" err="1">
                <a:solidFill>
                  <a:schemeClr val="accent5">
                    <a:lumMod val="40000"/>
                    <a:lumOff val="60000"/>
                  </a:schemeClr>
                </a:solidFill>
                <a:cs typeface="B Nazanin" panose="00000400000000000000" pitchFamily="2" charset="-78"/>
              </a:rPr>
              <a:t>العمر</a:t>
            </a:r>
            <a:r>
              <a:rPr lang="fa-IR" sz="2400" dirty="0">
                <a:solidFill>
                  <a:schemeClr val="accent5">
                    <a:lumMod val="40000"/>
                    <a:lumOff val="60000"/>
                  </a:schemeClr>
                </a:solidFill>
                <a:cs typeface="B Nazanin" panose="00000400000000000000" pitchFamily="2" charset="-78"/>
              </a:rPr>
              <a:t> روحی در وی شوند.</a:t>
            </a:r>
          </a:p>
          <a:p>
            <a:pPr algn="just" rtl="1"/>
            <a:r>
              <a:rPr lang="fa-IR" sz="2400" dirty="0">
                <a:solidFill>
                  <a:schemeClr val="accent1">
                    <a:lumMod val="40000"/>
                    <a:lumOff val="60000"/>
                  </a:schemeClr>
                </a:solidFill>
                <a:cs typeface="B Nazanin" panose="00000400000000000000" pitchFamily="2" charset="-78"/>
              </a:rPr>
              <a:t>خاطرات از تجارب زمان بارداری برای تمام طول عمر باقی می ماند و اغلب این تجارب با سایر زنان به مشارکت گذاشته می شود؛ که خود منجر به ایجاد فضایی آکنده از اعتماد به نفس یا شک و تردید درباره بارداری می شود.</a:t>
            </a:r>
            <a:endParaRPr lang="en-US" sz="2400" dirty="0">
              <a:solidFill>
                <a:schemeClr val="accent1">
                  <a:lumMod val="40000"/>
                  <a:lumOff val="60000"/>
                </a:schemeClr>
              </a:solidFill>
              <a:cs typeface="B Nazanin" panose="00000400000000000000" pitchFamily="2" charset="-78"/>
            </a:endParaRPr>
          </a:p>
        </p:txBody>
      </p:sp>
    </p:spTree>
    <p:extLst>
      <p:ext uri="{BB962C8B-B14F-4D97-AF65-F5344CB8AC3E}">
        <p14:creationId xmlns:p14="http://schemas.microsoft.com/office/powerpoint/2010/main" val="687021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999" y="409575"/>
            <a:ext cx="11760201" cy="904874"/>
          </a:xfrm>
        </p:spPr>
        <p:txBody>
          <a:bodyPr>
            <a:normAutofit/>
          </a:bodyPr>
          <a:lstStyle/>
          <a:p>
            <a:pPr algn="r" rtl="1"/>
            <a:r>
              <a:rPr lang="fa-IR" sz="4000" dirty="0">
                <a:solidFill>
                  <a:srgbClr val="FFFFCC"/>
                </a:solidFill>
                <a:cs typeface="B Nazanin" panose="00000400000000000000" pitchFamily="2" charset="-78"/>
              </a:rPr>
              <a:t>اهمیت کرامت مادری از منظر دین مبین اسلام</a:t>
            </a:r>
            <a:endParaRPr lang="en-US" sz="4000" dirty="0">
              <a:solidFill>
                <a:srgbClr val="FFFFCC"/>
              </a:solidFill>
              <a:cs typeface="B Nazanin" panose="00000400000000000000" pitchFamily="2" charset="-78"/>
            </a:endParaRPr>
          </a:p>
        </p:txBody>
      </p:sp>
      <p:sp>
        <p:nvSpPr>
          <p:cNvPr id="3" name="Content Placeholder 2"/>
          <p:cNvSpPr>
            <a:spLocks noGrp="1"/>
          </p:cNvSpPr>
          <p:nvPr>
            <p:ph idx="1"/>
          </p:nvPr>
        </p:nvSpPr>
        <p:spPr>
          <a:xfrm>
            <a:off x="752475" y="1695450"/>
            <a:ext cx="10363200" cy="5162550"/>
          </a:xfrm>
        </p:spPr>
        <p:txBody>
          <a:bodyPr>
            <a:normAutofit/>
          </a:bodyPr>
          <a:lstStyle/>
          <a:p>
            <a:pPr algn="r" rtl="1"/>
            <a:endParaRPr lang="fa-IR" sz="2400" dirty="0">
              <a:cs typeface="B Nazanin" panose="00000400000000000000" pitchFamily="2" charset="-78"/>
            </a:endParaRPr>
          </a:p>
          <a:p>
            <a:pPr algn="r" rtl="1"/>
            <a:r>
              <a:rPr lang="fa-IR" sz="2400" dirty="0">
                <a:cs typeface="B Nazanin" panose="00000400000000000000" pitchFamily="2" charset="-78"/>
              </a:rPr>
              <a:t>پیامبر اکرم صلی الله علیه و آله درباره ی ثواب و فضیلت بارداری و شیردهی مادران فرموده اند: </a:t>
            </a:r>
            <a:br>
              <a:rPr lang="fa-IR" sz="2400" dirty="0">
                <a:cs typeface="B Nazanin" panose="00000400000000000000" pitchFamily="2" charset="-78"/>
              </a:rPr>
            </a:br>
            <a:r>
              <a:rPr lang="fa-IR" sz="2400" dirty="0">
                <a:cs typeface="B Nazanin" panose="00000400000000000000" pitchFamily="2" charset="-78"/>
              </a:rPr>
              <a:t> قسم به آن خدایی که مرا به رسالت برگزید و بشیر و نذیر قرار داد، هر زنی که از شوهرش حامله شود، در سایه عنایت خداوند است تا درد زایمان او را فراگیرد. زمانی که درد زایمان شروع شد، خداوند برای هر دردی، ثواب آزادی یک عَبد مومن را به وی می دهد، وقتی فارغ شد و شیردادن به طفل را شروع کرد، خداوند متعال به ازای هر بار مکیدن سینه مادر توسط طفل، نوری را در پیش رویش در روز قیامت ایجاد می کند که تمام افراد را در روز قیامت به تعجب وا می دارد، و به این زن ثواب روزه دار و نمازگزار داده می شود، و هنگامی که فرزندش را از شیر گرفت، خطاب خداوند بزرگ به آن زن می رسد که ای زن؛ تمام گناهان گذشته تو را مورد بخشش قرار دادم، پس از امروز اعمالت را از نُو شروع نما.«مستدرک الوسائل، ج2: 550»</a:t>
            </a:r>
          </a:p>
          <a:p>
            <a:pPr marL="0" indent="0" algn="r" rtl="1">
              <a:buNone/>
            </a:pPr>
            <a:endParaRPr lang="fa-IR" sz="2400" dirty="0">
              <a:cs typeface="B Nazanin" panose="00000400000000000000" pitchFamily="2" charset="-78"/>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121394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1DEE9-3133-0D58-9584-73CD91458BA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1122C97-7F22-5042-C271-2F42008FAF23}"/>
              </a:ext>
            </a:extLst>
          </p:cNvPr>
          <p:cNvSpPr>
            <a:spLocks noGrp="1"/>
          </p:cNvSpPr>
          <p:nvPr>
            <p:ph idx="1"/>
          </p:nvPr>
        </p:nvSpPr>
        <p:spPr>
          <a:xfrm>
            <a:off x="913795" y="2096064"/>
            <a:ext cx="10353762" cy="4152336"/>
          </a:xfrm>
        </p:spPr>
        <p:txBody>
          <a:bodyPr>
            <a:normAutofit/>
          </a:bodyPr>
          <a:lstStyle/>
          <a:p>
            <a:pPr marL="0" indent="0" algn="r" rtl="1">
              <a:buNone/>
            </a:pPr>
            <a:r>
              <a:rPr lang="fa-IR" sz="2400" dirty="0">
                <a:cs typeface="B Nazanin" panose="00000400000000000000" pitchFamily="2" charset="-78"/>
              </a:rPr>
              <a:t>پیامبر مي‌فرمايد: «لِلْمَرْأَةِ مَا بَيْنَ حَمْلِهَا إِلَى وَضْعِهَا إِلَى فِطَامِهَا مِنَ الْأَجْرِ كَالْمُرَابِطِ فِي سَبِيلِ اللَّهِ فَإِنْ هَلَكَتْ فِيمَا بَيْنَ ذَلِكَ كَانَ لَهَا مِثْلُ مَنْزِلَةِ الشَّهِيدِ»؛ براى زن در فاصلة حاملگى تا زايمانش و تا ازشيرگرفتن فرزندش، اجرى است چونان اجر كسى كه خود را در راه خدا (و جهاد) قرار داده است؛ پس اگر در اين فاصله بميرد منزلت شهيد را دارد» (ابن بابويه، 1413، 3: 561)؛</a:t>
            </a:r>
            <a:endParaRPr lang="fa-IR" sz="2400" dirty="0">
              <a:solidFill>
                <a:schemeClr val="accent1">
                  <a:lumMod val="40000"/>
                  <a:lumOff val="60000"/>
                </a:schemeClr>
              </a:solidFill>
              <a:cs typeface="B Nazanin" panose="00000400000000000000" pitchFamily="2" charset="-78"/>
            </a:endParaRPr>
          </a:p>
          <a:p>
            <a:pPr algn="r" rtl="1"/>
            <a:r>
              <a:rPr lang="fa-IR" sz="2400" dirty="0">
                <a:cs typeface="B Nazanin" panose="00000400000000000000" pitchFamily="2" charset="-78"/>
              </a:rPr>
              <a:t>بارداری فضیلت و امتیازی است که تنها زن می تواند از آن برخوردار شود. در آموزه های اسلامی، بارداری جایگاه خاصی دارد و شایسته احترام دانسته شده است. علت این امر در اصل، به دلیل نقش مادر در فراهم ساختن زمینه، مقدمات، ویژگی ها و حالت های جسمی و روحی هر انسان است. مادر با تولد نوزاد و پرورش او، حاصل تلاش خود را در اختیار اجتماع قرار می دهد.</a:t>
            </a:r>
          </a:p>
          <a:p>
            <a:endParaRPr lang="en-US" dirty="0"/>
          </a:p>
        </p:txBody>
      </p:sp>
    </p:spTree>
    <p:extLst>
      <p:ext uri="{BB962C8B-B14F-4D97-AF65-F5344CB8AC3E}">
        <p14:creationId xmlns:p14="http://schemas.microsoft.com/office/powerpoint/2010/main" val="3399274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76301"/>
            <a:ext cx="11597756" cy="711200"/>
          </a:xfrm>
        </p:spPr>
        <p:txBody>
          <a:bodyPr>
            <a:normAutofit/>
          </a:bodyPr>
          <a:lstStyle/>
          <a:p>
            <a:pPr algn="r" rtl="1"/>
            <a:r>
              <a:rPr lang="fa-IR" sz="4000" dirty="0">
                <a:solidFill>
                  <a:srgbClr val="FFFFCC"/>
                </a:solidFill>
                <a:cs typeface="B Nazanin" panose="00000400000000000000" pitchFamily="2" charset="-78"/>
              </a:rPr>
              <a:t>رئوس </a:t>
            </a:r>
            <a:r>
              <a:rPr lang="fa-IR" sz="4000" dirty="0" err="1">
                <a:solidFill>
                  <a:srgbClr val="FFFFCC"/>
                </a:solidFill>
                <a:cs typeface="B Nazanin" panose="00000400000000000000" pitchFamily="2" charset="-78"/>
              </a:rPr>
              <a:t>جنبش‌ها</a:t>
            </a:r>
            <a:r>
              <a:rPr lang="fa-IR" sz="4000" dirty="0">
                <a:solidFill>
                  <a:srgbClr val="FFFFCC"/>
                </a:solidFill>
                <a:cs typeface="B Nazanin" panose="00000400000000000000" pitchFamily="2" charset="-78"/>
              </a:rPr>
              <a:t>، </a:t>
            </a:r>
            <a:r>
              <a:rPr lang="fa-IR" sz="4000" dirty="0" err="1">
                <a:solidFill>
                  <a:srgbClr val="FFFFCC"/>
                </a:solidFill>
                <a:cs typeface="B Nazanin" panose="00000400000000000000" pitchFamily="2" charset="-78"/>
              </a:rPr>
              <a:t>بیانیه‌ها</a:t>
            </a:r>
            <a:r>
              <a:rPr lang="fa-IR" sz="4000" dirty="0">
                <a:solidFill>
                  <a:srgbClr val="FFFFCC"/>
                </a:solidFill>
                <a:cs typeface="B Nazanin" panose="00000400000000000000" pitchFamily="2" charset="-78"/>
              </a:rPr>
              <a:t> و اقدامات جهانی در زمینه کرامت مادری (1)</a:t>
            </a:r>
            <a:endParaRPr lang="en-US" sz="4000" dirty="0">
              <a:solidFill>
                <a:srgbClr val="FFFFCC"/>
              </a:solidFill>
              <a:cs typeface="B Nazanin" panose="00000400000000000000" pitchFamily="2" charset="-78"/>
            </a:endParaRPr>
          </a:p>
        </p:txBody>
      </p:sp>
      <p:sp>
        <p:nvSpPr>
          <p:cNvPr id="3" name="Content Placeholder 2"/>
          <p:cNvSpPr>
            <a:spLocks noGrp="1"/>
          </p:cNvSpPr>
          <p:nvPr>
            <p:ph idx="1"/>
          </p:nvPr>
        </p:nvSpPr>
        <p:spPr>
          <a:xfrm>
            <a:off x="444500" y="2019300"/>
            <a:ext cx="11036300" cy="4749800"/>
          </a:xfrm>
        </p:spPr>
        <p:txBody>
          <a:bodyPr>
            <a:normAutofit/>
          </a:bodyPr>
          <a:lstStyle/>
          <a:p>
            <a:pPr algn="r" rtl="1"/>
            <a:r>
              <a:rPr lang="fa-IR" sz="3200" dirty="0">
                <a:cs typeface="B Nazanin" panose="00000400000000000000" pitchFamily="2" charset="-78"/>
              </a:rPr>
              <a:t>در سپتامبر 1981 اتحادیه جهانی پزشکی در سی و چهارمین مجمع عمومی </a:t>
            </a:r>
            <a:r>
              <a:rPr lang="fa-IR" sz="3200" dirty="0">
                <a:solidFill>
                  <a:schemeClr val="accent5">
                    <a:lumMod val="40000"/>
                    <a:lumOff val="60000"/>
                  </a:schemeClr>
                </a:solidFill>
                <a:cs typeface="B Nazanin" panose="00000400000000000000" pitchFamily="2" charset="-78"/>
              </a:rPr>
              <a:t>"اعلامیه حقوق بیمار</a:t>
            </a:r>
            <a:r>
              <a:rPr lang="fa-IR" sz="3200" dirty="0">
                <a:cs typeface="B Nazanin" panose="00000400000000000000" pitchFamily="2" charset="-78"/>
              </a:rPr>
              <a:t>" را تصویب کرد:</a:t>
            </a:r>
          </a:p>
          <a:p>
            <a:pPr lvl="1" algn="r" rtl="1"/>
            <a:r>
              <a:rPr lang="fa-IR" sz="2800" dirty="0">
                <a:cs typeface="B Nazanin" panose="00000400000000000000" pitchFamily="2" charset="-78"/>
              </a:rPr>
              <a:t>عدم تبعیض</a:t>
            </a:r>
          </a:p>
          <a:p>
            <a:pPr lvl="1" algn="r" rtl="1"/>
            <a:r>
              <a:rPr lang="fa-IR" sz="2800" dirty="0">
                <a:cs typeface="B Nazanin" panose="00000400000000000000" pitchFamily="2" charset="-78"/>
              </a:rPr>
              <a:t>ارایه اطلاعات لازم به بیمار به منظور امکان </a:t>
            </a:r>
            <a:r>
              <a:rPr lang="fa-IR" sz="2800" dirty="0">
                <a:solidFill>
                  <a:schemeClr val="accent5">
                    <a:lumMod val="40000"/>
                    <a:lumOff val="60000"/>
                  </a:schemeClr>
                </a:solidFill>
                <a:cs typeface="B Nazanin" panose="00000400000000000000" pitchFamily="2" charset="-78"/>
              </a:rPr>
              <a:t>اتخاذ تصمیم آگاهانه </a:t>
            </a:r>
            <a:r>
              <a:rPr lang="fa-IR" sz="2800" dirty="0">
                <a:cs typeface="B Nazanin" panose="00000400000000000000" pitchFamily="2" charset="-78"/>
              </a:rPr>
              <a:t>در مورد نحوه درمان</a:t>
            </a:r>
          </a:p>
          <a:p>
            <a:pPr lvl="1" algn="r" rtl="1"/>
            <a:r>
              <a:rPr lang="fa-IR" sz="2800" dirty="0">
                <a:cs typeface="B Nazanin" panose="00000400000000000000" pitchFamily="2" charset="-78"/>
              </a:rPr>
              <a:t>حق </a:t>
            </a:r>
            <a:r>
              <a:rPr lang="fa-IR" sz="2800" dirty="0">
                <a:solidFill>
                  <a:schemeClr val="accent5">
                    <a:lumMod val="40000"/>
                    <a:lumOff val="60000"/>
                  </a:schemeClr>
                </a:solidFill>
                <a:cs typeface="B Nazanin" panose="00000400000000000000" pitchFamily="2" charset="-78"/>
              </a:rPr>
              <a:t>تصمیم آزادانه</a:t>
            </a:r>
            <a:r>
              <a:rPr lang="fa-IR" sz="2800" dirty="0">
                <a:cs typeface="B Nazanin" panose="00000400000000000000" pitchFamily="2" charset="-78"/>
              </a:rPr>
              <a:t> از جمله انتخاب پزشک، بیمارستان یا مرکز ارایه کننده خدمات درمانی به بیمار</a:t>
            </a:r>
          </a:p>
          <a:p>
            <a:pPr lvl="1" algn="r" rtl="1"/>
            <a:r>
              <a:rPr lang="fa-IR" sz="2800" dirty="0">
                <a:cs typeface="B Nazanin" panose="00000400000000000000" pitchFamily="2" charset="-78"/>
              </a:rPr>
              <a:t>تضمین </a:t>
            </a:r>
            <a:r>
              <a:rPr lang="fa-IR" sz="2800" dirty="0">
                <a:solidFill>
                  <a:schemeClr val="accent5">
                    <a:lumMod val="40000"/>
                    <a:lumOff val="60000"/>
                  </a:schemeClr>
                </a:solidFill>
                <a:cs typeface="B Nazanin" panose="00000400000000000000" pitchFamily="2" charset="-78"/>
              </a:rPr>
              <a:t>خدمات با کیفیت </a:t>
            </a:r>
            <a:r>
              <a:rPr lang="fa-IR" sz="2800" dirty="0">
                <a:cs typeface="B Nazanin" panose="00000400000000000000" pitchFamily="2" charset="-78"/>
              </a:rPr>
              <a:t>برای بیمار</a:t>
            </a:r>
            <a:endParaRPr lang="en-US" sz="2800" dirty="0">
              <a:cs typeface="B Nazanin" panose="00000400000000000000" pitchFamily="2" charset="-78"/>
            </a:endParaRPr>
          </a:p>
          <a:p>
            <a:pPr algn="r" rtl="1"/>
            <a:r>
              <a:rPr lang="fa-IR" sz="4000" dirty="0" err="1">
                <a:cs typeface="B Nazanin" panose="00000400000000000000" pitchFamily="2" charset="-78"/>
              </a:rPr>
              <a:t>بیمارستان‌های</a:t>
            </a:r>
            <a:r>
              <a:rPr lang="fa-IR" sz="4000" dirty="0">
                <a:cs typeface="B Nazanin" panose="00000400000000000000" pitchFamily="2" charset="-78"/>
              </a:rPr>
              <a:t> دوستدار مادر و کودک دهه 1990</a:t>
            </a:r>
          </a:p>
          <a:p>
            <a:pPr lvl="1" algn="r" rtl="1"/>
            <a:endParaRPr lang="en-US" dirty="0"/>
          </a:p>
        </p:txBody>
      </p:sp>
    </p:spTree>
    <p:extLst>
      <p:ext uri="{BB962C8B-B14F-4D97-AF65-F5344CB8AC3E}">
        <p14:creationId xmlns:p14="http://schemas.microsoft.com/office/powerpoint/2010/main" val="343027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05DA2-2BA2-045B-543D-4982040D307E}"/>
              </a:ext>
            </a:extLst>
          </p:cNvPr>
          <p:cNvSpPr>
            <a:spLocks noGrp="1"/>
          </p:cNvSpPr>
          <p:nvPr>
            <p:ph type="title"/>
          </p:nvPr>
        </p:nvSpPr>
        <p:spPr>
          <a:xfrm>
            <a:off x="646111" y="876300"/>
            <a:ext cx="9404723" cy="976948"/>
          </a:xfrm>
        </p:spPr>
        <p:txBody>
          <a:bodyPr>
            <a:normAutofit fontScale="90000"/>
          </a:bodyPr>
          <a:lstStyle/>
          <a:p>
            <a:pPr algn="r"/>
            <a:r>
              <a:rPr lang="fa-IR" sz="3600" dirty="0">
                <a:cs typeface="B Nazanin" panose="00000400000000000000" pitchFamily="2" charset="-78"/>
              </a:rPr>
              <a:t>سازمان جهانی بهداشت</a:t>
            </a:r>
            <a:br>
              <a:rPr lang="fa-IR" sz="3600" dirty="0">
                <a:cs typeface="B Nazanin" panose="00000400000000000000" pitchFamily="2" charset="-78"/>
              </a:rPr>
            </a:br>
            <a:endParaRPr lang="en-US" dirty="0"/>
          </a:p>
        </p:txBody>
      </p:sp>
      <p:sp>
        <p:nvSpPr>
          <p:cNvPr id="3" name="Content Placeholder 2">
            <a:extLst>
              <a:ext uri="{FF2B5EF4-FFF2-40B4-BE49-F238E27FC236}">
                <a16:creationId xmlns:a16="http://schemas.microsoft.com/office/drawing/2014/main" id="{CCE3A9AA-F09A-B108-96C3-76D69AC9EDEF}"/>
              </a:ext>
            </a:extLst>
          </p:cNvPr>
          <p:cNvSpPr>
            <a:spLocks noGrp="1"/>
          </p:cNvSpPr>
          <p:nvPr>
            <p:ph idx="1"/>
          </p:nvPr>
        </p:nvSpPr>
        <p:spPr>
          <a:xfrm>
            <a:off x="913795" y="2096064"/>
            <a:ext cx="10353762" cy="4152336"/>
          </a:xfrm>
        </p:spPr>
        <p:txBody>
          <a:bodyPr>
            <a:normAutofit fontScale="77500" lnSpcReduction="20000"/>
          </a:bodyPr>
          <a:lstStyle/>
          <a:p>
            <a:pPr lvl="1" algn="r" rtl="1"/>
            <a:r>
              <a:rPr lang="fa-IR" sz="2900" b="1" dirty="0">
                <a:cs typeface="B Nazanin" panose="00000400000000000000" pitchFamily="2" charset="-78"/>
              </a:rPr>
              <a:t>استانداردهایی برای بهبود کیفیت مراقبت از مادران و نوزادان در تسهیلات زایمانی-</a:t>
            </a:r>
            <a:r>
              <a:rPr lang="en-US" sz="2900" b="1" dirty="0">
                <a:cs typeface="B Nazanin" panose="00000400000000000000" pitchFamily="2" charset="-78"/>
              </a:rPr>
              <a:t> </a:t>
            </a:r>
            <a:r>
              <a:rPr lang="fa-IR" sz="2900" b="1" dirty="0">
                <a:cs typeface="B Nazanin" panose="00000400000000000000" pitchFamily="2" charset="-78"/>
              </a:rPr>
              <a:t>سال 2016</a:t>
            </a:r>
          </a:p>
          <a:p>
            <a:pPr lvl="2" algn="r" rtl="1"/>
            <a:r>
              <a:rPr lang="fa-IR" sz="2900" dirty="0">
                <a:cs typeface="B Nazanin" panose="00000400000000000000" pitchFamily="2" charset="-78"/>
              </a:rPr>
              <a:t>کیفیت مراقبت های روتین، در طول لیبر، زایمان و پس از زایمان</a:t>
            </a:r>
          </a:p>
          <a:p>
            <a:pPr lvl="2" algn="r" rtl="1"/>
            <a:r>
              <a:rPr lang="fa-IR" sz="2900" dirty="0">
                <a:cs typeface="B Nazanin" panose="00000400000000000000" pitchFamily="2" charset="-78"/>
              </a:rPr>
              <a:t>سیستم اطلاعات بهداشتی برای اطمینان از عمل سریع و مناسب جهت پیشبرد مراقبت ها</a:t>
            </a:r>
          </a:p>
          <a:p>
            <a:pPr lvl="2" algn="r" rtl="1"/>
            <a:r>
              <a:rPr lang="fa-IR" sz="2900" dirty="0">
                <a:cs typeface="B Nazanin" panose="00000400000000000000" pitchFamily="2" charset="-78"/>
              </a:rPr>
              <a:t>ارجاع مناسب در شرایطی که نمیتوان با منابع موجود به طور موثر رسیدگی نمود</a:t>
            </a:r>
          </a:p>
          <a:p>
            <a:pPr lvl="2" algn="r" rtl="1"/>
            <a:r>
              <a:rPr lang="fa-IR" sz="2900" dirty="0">
                <a:cs typeface="B Nazanin" panose="00000400000000000000" pitchFamily="2" charset="-78"/>
              </a:rPr>
              <a:t>ارتباط موثر با زنان و خانواده های آنها و پاسخ دهی به نیازها و اولویت های آنان</a:t>
            </a:r>
          </a:p>
          <a:p>
            <a:pPr lvl="2" algn="r" rtl="1"/>
            <a:r>
              <a:rPr lang="fa-IR" sz="2900" b="1" dirty="0">
                <a:solidFill>
                  <a:schemeClr val="accent1">
                    <a:lumMod val="60000"/>
                    <a:lumOff val="40000"/>
                  </a:schemeClr>
                </a:solidFill>
                <a:cs typeface="B Nazanin" panose="00000400000000000000" pitchFamily="2" charset="-78"/>
              </a:rPr>
              <a:t>دریافت مراقبت توام با احترام توسط همه زنان و فرزندان</a:t>
            </a:r>
          </a:p>
          <a:p>
            <a:pPr lvl="2" algn="r" rtl="1"/>
            <a:r>
              <a:rPr lang="fa-IR" sz="2900" dirty="0">
                <a:cs typeface="B Nazanin" panose="00000400000000000000" pitchFamily="2" charset="-78"/>
              </a:rPr>
              <a:t>حمایت عاطفی زن و خانواده وی برای تقویت توانایی زن</a:t>
            </a:r>
          </a:p>
          <a:p>
            <a:pPr lvl="2" algn="r" rtl="1"/>
            <a:r>
              <a:rPr lang="fa-IR" sz="2900" dirty="0">
                <a:cs typeface="B Nazanin" panose="00000400000000000000" pitchFamily="2" charset="-78"/>
              </a:rPr>
              <a:t>کارکنان بهداشتی شایسته و مشتاق برای ارایه مراقبت‌های روتین و اداره مشکلات</a:t>
            </a:r>
          </a:p>
          <a:p>
            <a:pPr lvl="2" algn="r" rtl="1"/>
            <a:r>
              <a:rPr lang="fa-IR" sz="2900" dirty="0">
                <a:cs typeface="B Nazanin" panose="00000400000000000000" pitchFamily="2" charset="-78"/>
              </a:rPr>
              <a:t>وجود منابع و محیط فیزیکی مناسب به همراه آب کافی، بهداشت و ذخایر انرژی، پزشکان، منابع و ابزار برای مراقبت روتین و اداره مشکلات در تسهیلات زایمانی</a:t>
            </a:r>
          </a:p>
          <a:p>
            <a:pPr lvl="2" algn="r" rtl="1"/>
            <a:endParaRPr lang="fa-IR" dirty="0"/>
          </a:p>
          <a:p>
            <a:endParaRPr lang="en-US" dirty="0"/>
          </a:p>
        </p:txBody>
      </p:sp>
    </p:spTree>
    <p:extLst>
      <p:ext uri="{BB962C8B-B14F-4D97-AF65-F5344CB8AC3E}">
        <p14:creationId xmlns:p14="http://schemas.microsoft.com/office/powerpoint/2010/main" val="502615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1104900"/>
            <a:ext cx="11449050" cy="660400"/>
          </a:xfrm>
        </p:spPr>
        <p:txBody>
          <a:bodyPr>
            <a:noAutofit/>
          </a:bodyPr>
          <a:lstStyle/>
          <a:p>
            <a:pPr algn="ctr" rtl="1"/>
            <a:r>
              <a:rPr lang="fa-IR" sz="3200" dirty="0">
                <a:solidFill>
                  <a:schemeClr val="tx1"/>
                </a:solidFill>
                <a:cs typeface="B Nazanin" panose="00000400000000000000" pitchFamily="2" charset="-78"/>
              </a:rPr>
              <a:t>استاندارد 5 بهبود کیفیت مراقبت از مادران و نوزادان در تسهیلات زایمانی-</a:t>
            </a:r>
            <a:r>
              <a:rPr lang="en-US" sz="3200" dirty="0">
                <a:solidFill>
                  <a:schemeClr val="tx1"/>
                </a:solidFill>
                <a:cs typeface="B Nazanin" panose="00000400000000000000" pitchFamily="2" charset="-78"/>
              </a:rPr>
              <a:t> </a:t>
            </a:r>
            <a:r>
              <a:rPr lang="fa-IR" sz="3200" dirty="0">
                <a:solidFill>
                  <a:schemeClr val="tx1"/>
                </a:solidFill>
                <a:cs typeface="B Nazanin" panose="00000400000000000000" pitchFamily="2" charset="-78"/>
              </a:rPr>
              <a:t>سال 2016 سازمان جهانی بهداشت</a:t>
            </a:r>
            <a:endParaRPr lang="en-US" sz="3200" dirty="0">
              <a:solidFill>
                <a:schemeClr val="tx1"/>
              </a:solidFill>
              <a:cs typeface="B Nazanin" panose="00000400000000000000" pitchFamily="2" charset="-78"/>
            </a:endParaRPr>
          </a:p>
        </p:txBody>
      </p:sp>
      <p:sp>
        <p:nvSpPr>
          <p:cNvPr id="3" name="Content Placeholder 2"/>
          <p:cNvSpPr>
            <a:spLocks noGrp="1"/>
          </p:cNvSpPr>
          <p:nvPr>
            <p:ph idx="1"/>
          </p:nvPr>
        </p:nvSpPr>
        <p:spPr>
          <a:xfrm>
            <a:off x="400051" y="2422525"/>
            <a:ext cx="11264899" cy="4111625"/>
          </a:xfrm>
        </p:spPr>
        <p:txBody>
          <a:bodyPr>
            <a:noAutofit/>
          </a:bodyPr>
          <a:lstStyle/>
          <a:p>
            <a:pPr marL="0" indent="0" algn="r" rtl="1">
              <a:buNone/>
            </a:pPr>
            <a:r>
              <a:rPr lang="fa-IR" sz="2400" b="1" dirty="0">
                <a:cs typeface="B Nazanin" panose="00000400000000000000" pitchFamily="2" charset="-78"/>
              </a:rPr>
              <a:t>احترام و حفظ کرامت</a:t>
            </a:r>
          </a:p>
          <a:p>
            <a:pPr algn="r" rtl="1"/>
            <a:r>
              <a:rPr lang="fa-IR" sz="2400" b="1" dirty="0">
                <a:solidFill>
                  <a:schemeClr val="accent1">
                    <a:lumMod val="60000"/>
                    <a:lumOff val="40000"/>
                  </a:schemeClr>
                </a:solidFill>
                <a:cs typeface="B Nazanin" panose="00000400000000000000" pitchFamily="2" charset="-78"/>
              </a:rPr>
              <a:t>استاندارد 5: </a:t>
            </a:r>
            <a:r>
              <a:rPr lang="fa-IR" sz="2400" dirty="0">
                <a:solidFill>
                  <a:schemeClr val="accent1">
                    <a:lumMod val="60000"/>
                    <a:lumOff val="40000"/>
                  </a:schemeClr>
                </a:solidFill>
                <a:cs typeface="B Nazanin" panose="00000400000000000000" pitchFamily="2" charset="-78"/>
              </a:rPr>
              <a:t>زنان و نوزادان مراقبت همراه با احترام که میتواند </a:t>
            </a:r>
            <a:r>
              <a:rPr lang="fa-IR" sz="2400" dirty="0" err="1">
                <a:solidFill>
                  <a:schemeClr val="accent1">
                    <a:lumMod val="60000"/>
                    <a:lumOff val="40000"/>
                  </a:schemeClr>
                </a:solidFill>
                <a:cs typeface="B Nazanin" panose="00000400000000000000" pitchFamily="2" charset="-78"/>
              </a:rPr>
              <a:t>کرامتشان</a:t>
            </a:r>
            <a:r>
              <a:rPr lang="fa-IR" sz="2400" dirty="0">
                <a:solidFill>
                  <a:schemeClr val="accent1">
                    <a:lumMod val="60000"/>
                    <a:lumOff val="40000"/>
                  </a:schemeClr>
                </a:solidFill>
                <a:cs typeface="B Nazanin" panose="00000400000000000000" pitchFamily="2" charset="-78"/>
              </a:rPr>
              <a:t> را حفظ کند، دریافت میکنند.</a:t>
            </a:r>
          </a:p>
          <a:p>
            <a:pPr algn="r" rtl="1"/>
            <a:r>
              <a:rPr lang="fa-IR" b="1" dirty="0">
                <a:cs typeface="B Nazanin" panose="00000400000000000000" pitchFamily="2" charset="-78"/>
              </a:rPr>
              <a:t>هدف: </a:t>
            </a:r>
            <a:r>
              <a:rPr lang="fa-IR" dirty="0">
                <a:cs typeface="B Nazanin" panose="00000400000000000000" pitchFamily="2" charset="-78"/>
              </a:rPr>
              <a:t>هدف از این استاندارد احترام همه جانبه و حفظ کرامت همه زنان در طول </a:t>
            </a:r>
            <a:r>
              <a:rPr lang="fa-IR" dirty="0" err="1">
                <a:cs typeface="B Nazanin" panose="00000400000000000000" pitchFamily="2" charset="-78"/>
              </a:rPr>
              <a:t>اقامتشان</a:t>
            </a:r>
            <a:r>
              <a:rPr lang="fa-IR" dirty="0">
                <a:cs typeface="B Nazanin" panose="00000400000000000000" pitchFamily="2" charset="-78"/>
              </a:rPr>
              <a:t> در تسهیلات زایمانی است. </a:t>
            </a:r>
          </a:p>
          <a:p>
            <a:pPr algn="r" rtl="1"/>
            <a:r>
              <a:rPr lang="fa-IR" b="1" dirty="0" err="1">
                <a:cs typeface="B Nazanin" panose="00000400000000000000" pitchFamily="2" charset="-78"/>
              </a:rPr>
              <a:t>بیانیه‌های</a:t>
            </a:r>
            <a:r>
              <a:rPr lang="fa-IR" b="1" dirty="0">
                <a:cs typeface="B Nazanin" panose="00000400000000000000" pitchFamily="2" charset="-78"/>
              </a:rPr>
              <a:t> کیفیت</a:t>
            </a:r>
          </a:p>
          <a:p>
            <a:pPr lvl="1" algn="r" rtl="1"/>
            <a:r>
              <a:rPr lang="fa-IR" sz="2000" dirty="0">
                <a:cs typeface="B Nazanin" panose="00000400000000000000" pitchFamily="2" charset="-78"/>
              </a:rPr>
              <a:t>بیانیه کیفیت 1.0 : همه زنان و نوزادان در زمان </a:t>
            </a:r>
            <a:r>
              <a:rPr lang="fa-IR" sz="2000" dirty="0" err="1">
                <a:cs typeface="B Nazanin" panose="00000400000000000000" pitchFamily="2" charset="-78"/>
              </a:rPr>
              <a:t>لیبر</a:t>
            </a:r>
            <a:r>
              <a:rPr lang="fa-IR" sz="2000" dirty="0">
                <a:cs typeface="B Nazanin" panose="00000400000000000000" pitchFamily="2" charset="-78"/>
              </a:rPr>
              <a:t> و زایمان شرایط خصوصی دارند و شرایط محرمانه آنها مورد احترام قرار میگیرد.</a:t>
            </a:r>
          </a:p>
          <a:p>
            <a:pPr lvl="1" algn="r" rtl="1"/>
            <a:r>
              <a:rPr lang="fa-IR" sz="2000" dirty="0">
                <a:cs typeface="B Nazanin" panose="00000400000000000000" pitchFamily="2" charset="-78"/>
              </a:rPr>
              <a:t>بیانیه کیفیت 1.6 : هیچ زن و نوزادی مورد درمان نامناسب مانند آزار بدنی، جنسی یا کلامی، تبعیض، بی توجهی، معطل شدن، تهدید یا عدم ارائه خدمت قرار نمیگیرد.</a:t>
            </a:r>
          </a:p>
          <a:p>
            <a:pPr lvl="1" algn="r" rtl="1"/>
            <a:r>
              <a:rPr lang="fa-IR" sz="2000" dirty="0">
                <a:cs typeface="B Nazanin" panose="00000400000000000000" pitchFamily="2" charset="-78"/>
              </a:rPr>
              <a:t>بیانیه کیفیت 1.1 : همه زنان میتوانند انتخابهای آگاهانه درباره خدماتی که دریافت میکنند، داشته باشند و دلیل مداخلات و پیامدها بطور شفاف به آنها توضیح داده میشود.</a:t>
            </a:r>
            <a:endParaRPr lang="en-US" sz="2000" dirty="0">
              <a:cs typeface="B Nazanin" panose="00000400000000000000" pitchFamily="2" charset="-78"/>
            </a:endParaRPr>
          </a:p>
        </p:txBody>
      </p:sp>
    </p:spTree>
    <p:extLst>
      <p:ext uri="{BB962C8B-B14F-4D97-AF65-F5344CB8AC3E}">
        <p14:creationId xmlns:p14="http://schemas.microsoft.com/office/powerpoint/2010/main" val="2992075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405153" y="0"/>
            <a:ext cx="5786847" cy="6858000"/>
          </a:xfrm>
          <a:prstGeom prst="rect">
            <a:avLst/>
          </a:prstGeom>
        </p:spPr>
      </p:pic>
      <p:pic>
        <p:nvPicPr>
          <p:cNvPr id="6" name="Picture 5"/>
          <p:cNvPicPr>
            <a:picLocks noChangeAspect="1"/>
          </p:cNvPicPr>
          <p:nvPr/>
        </p:nvPicPr>
        <p:blipFill>
          <a:blip r:embed="rId3"/>
          <a:stretch>
            <a:fillRect/>
          </a:stretch>
        </p:blipFill>
        <p:spPr>
          <a:xfrm>
            <a:off x="12700" y="-28576"/>
            <a:ext cx="5778500" cy="4479833"/>
          </a:xfrm>
          <a:prstGeom prst="rect">
            <a:avLst/>
          </a:prstGeom>
        </p:spPr>
      </p:pic>
      <p:pic>
        <p:nvPicPr>
          <p:cNvPr id="8" name="Picture 7"/>
          <p:cNvPicPr>
            <a:picLocks noChangeAspect="1"/>
          </p:cNvPicPr>
          <p:nvPr/>
        </p:nvPicPr>
        <p:blipFill>
          <a:blip r:embed="rId4"/>
          <a:stretch>
            <a:fillRect/>
          </a:stretch>
        </p:blipFill>
        <p:spPr>
          <a:xfrm>
            <a:off x="25400" y="4451257"/>
            <a:ext cx="5765800" cy="1333686"/>
          </a:xfrm>
          <a:prstGeom prst="rect">
            <a:avLst/>
          </a:prstGeom>
        </p:spPr>
      </p:pic>
      <p:sp>
        <p:nvSpPr>
          <p:cNvPr id="9" name="Rectangle 8"/>
          <p:cNvSpPr/>
          <p:nvPr/>
        </p:nvSpPr>
        <p:spPr>
          <a:xfrm>
            <a:off x="25400" y="5962650"/>
            <a:ext cx="6146800" cy="857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600" dirty="0"/>
              <a:t>منبع: </a:t>
            </a:r>
            <a:r>
              <a:rPr lang="fa-IR" sz="1600" dirty="0" err="1"/>
              <a:t>استانداردهایی</a:t>
            </a:r>
            <a:r>
              <a:rPr lang="fa-IR" sz="1600" dirty="0"/>
              <a:t> برای بهبود کیفیت مراقبت از مادران و نوزادان در تسهیلات زایمانی. مترجم دکتر نیلوفر ستار زاده، شکیبا </a:t>
            </a:r>
            <a:r>
              <a:rPr lang="fa-IR" sz="1600" dirty="0" err="1"/>
              <a:t>پوراسد</a:t>
            </a:r>
            <a:r>
              <a:rPr lang="fa-IR" sz="1600" dirty="0"/>
              <a:t> شهرک. دانشگاه علوم پزشکی </a:t>
            </a:r>
            <a:r>
              <a:rPr lang="fa-IR" sz="1600" dirty="0" err="1"/>
              <a:t>تیریز</a:t>
            </a:r>
            <a:r>
              <a:rPr lang="fa-IR" sz="1600" dirty="0"/>
              <a:t>- ترجمه و انتشار 2016</a:t>
            </a:r>
            <a:endParaRPr lang="en-US" sz="1600" dirty="0"/>
          </a:p>
        </p:txBody>
      </p:sp>
    </p:spTree>
    <p:extLst>
      <p:ext uri="{BB962C8B-B14F-4D97-AF65-F5344CB8AC3E}">
        <p14:creationId xmlns:p14="http://schemas.microsoft.com/office/powerpoint/2010/main" val="1153348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1045" y="447675"/>
            <a:ext cx="11179261" cy="685800"/>
          </a:xfrm>
        </p:spPr>
        <p:txBody>
          <a:bodyPr>
            <a:normAutofit/>
          </a:bodyPr>
          <a:lstStyle/>
          <a:p>
            <a:pPr algn="ctr" rtl="1"/>
            <a:r>
              <a:rPr lang="fa-IR" sz="3600" dirty="0">
                <a:solidFill>
                  <a:srgbClr val="FFFFCC"/>
                </a:solidFill>
                <a:cs typeface="B Nazanin" panose="00000400000000000000" pitchFamily="2" charset="-78"/>
              </a:rPr>
              <a:t>رئوس </a:t>
            </a:r>
            <a:r>
              <a:rPr lang="fa-IR" sz="3600" dirty="0" err="1">
                <a:solidFill>
                  <a:srgbClr val="FFFFCC"/>
                </a:solidFill>
                <a:cs typeface="B Nazanin" panose="00000400000000000000" pitchFamily="2" charset="-78"/>
              </a:rPr>
              <a:t>جنبش‌ها</a:t>
            </a:r>
            <a:r>
              <a:rPr lang="fa-IR" sz="3600" dirty="0">
                <a:solidFill>
                  <a:srgbClr val="FFFFCC"/>
                </a:solidFill>
                <a:cs typeface="B Nazanin" panose="00000400000000000000" pitchFamily="2" charset="-78"/>
              </a:rPr>
              <a:t>، </a:t>
            </a:r>
            <a:r>
              <a:rPr lang="fa-IR" sz="3600" dirty="0" err="1">
                <a:solidFill>
                  <a:srgbClr val="FFFFCC"/>
                </a:solidFill>
                <a:cs typeface="B Nazanin" panose="00000400000000000000" pitchFamily="2" charset="-78"/>
              </a:rPr>
              <a:t>بیانیه‌ها</a:t>
            </a:r>
            <a:r>
              <a:rPr lang="fa-IR" sz="3600" dirty="0">
                <a:solidFill>
                  <a:srgbClr val="FFFFCC"/>
                </a:solidFill>
                <a:cs typeface="B Nazanin" panose="00000400000000000000" pitchFamily="2" charset="-78"/>
              </a:rPr>
              <a:t> و اقدامات جهانی در زمینه کرامت مادری (2)</a:t>
            </a:r>
            <a:endParaRPr lang="en-US" sz="3600" dirty="0">
              <a:solidFill>
                <a:srgbClr val="FFFFCC"/>
              </a:solidFill>
              <a:cs typeface="B Nazanin" panose="00000400000000000000" pitchFamily="2" charset="-78"/>
            </a:endParaRPr>
          </a:p>
        </p:txBody>
      </p:sp>
      <p:sp>
        <p:nvSpPr>
          <p:cNvPr id="3" name="Content Placeholder 2"/>
          <p:cNvSpPr>
            <a:spLocks noGrp="1"/>
          </p:cNvSpPr>
          <p:nvPr>
            <p:ph idx="1"/>
          </p:nvPr>
        </p:nvSpPr>
        <p:spPr>
          <a:xfrm>
            <a:off x="913795" y="1397000"/>
            <a:ext cx="10353762" cy="4394200"/>
          </a:xfrm>
        </p:spPr>
        <p:txBody>
          <a:bodyPr>
            <a:normAutofit/>
          </a:bodyPr>
          <a:lstStyle/>
          <a:p>
            <a:pPr algn="r" rtl="1"/>
            <a:r>
              <a:rPr lang="fa-IR" sz="3100" dirty="0">
                <a:cs typeface="B Nazanin" panose="00000400000000000000" pitchFamily="2" charset="-78"/>
              </a:rPr>
              <a:t>سازمان جهانی بهداشت سال 2018</a:t>
            </a:r>
            <a:r>
              <a:rPr lang="fa-IR" sz="3200" dirty="0"/>
              <a:t> </a:t>
            </a:r>
            <a:r>
              <a:rPr lang="en-US" sz="2400" dirty="0"/>
              <a:t>Respectful Maternity Care (RMC)</a:t>
            </a:r>
            <a:r>
              <a:rPr lang="fa-IR" sz="3800" dirty="0">
                <a:cs typeface="B Nazanin" panose="00000400000000000000" pitchFamily="2" charset="-78"/>
              </a:rPr>
              <a:t> </a:t>
            </a:r>
            <a:endParaRPr lang="fa-IR" sz="3200" dirty="0"/>
          </a:p>
          <a:p>
            <a:pPr lvl="1" algn="r" rtl="1"/>
            <a:r>
              <a:rPr lang="fa-IR" sz="2900" dirty="0">
                <a:cs typeface="B Nazanin" panose="00000400000000000000" pitchFamily="2" charset="-78"/>
              </a:rPr>
              <a:t>آنچه ضروری است این است که "مراقبت سازماندهی شده برای همه زنان به نحوی ارائه شود که </a:t>
            </a:r>
            <a:r>
              <a:rPr lang="fa-IR" sz="2900" dirty="0">
                <a:solidFill>
                  <a:schemeClr val="accent5">
                    <a:lumMod val="40000"/>
                    <a:lumOff val="60000"/>
                  </a:schemeClr>
                </a:solidFill>
                <a:cs typeface="B Nazanin" panose="00000400000000000000" pitchFamily="2" charset="-78"/>
              </a:rPr>
              <a:t>حیثیت، حریم خصوصی و محرمانه بودن </a:t>
            </a:r>
            <a:r>
              <a:rPr lang="fa-IR" sz="2900" dirty="0">
                <a:cs typeface="B Nazanin" panose="00000400000000000000" pitchFamily="2" charset="-78"/>
              </a:rPr>
              <a:t>آنها، حفظ شود، </a:t>
            </a:r>
            <a:r>
              <a:rPr lang="fa-IR" sz="2900" dirty="0">
                <a:solidFill>
                  <a:schemeClr val="accent5">
                    <a:lumMod val="40000"/>
                    <a:lumOff val="60000"/>
                  </a:schemeClr>
                </a:solidFill>
                <a:cs typeface="B Nazanin" panose="00000400000000000000" pitchFamily="2" charset="-78"/>
              </a:rPr>
              <a:t>پرهیز از آسیب و بدرفتاری</a:t>
            </a:r>
            <a:r>
              <a:rPr lang="fa-IR" sz="2900" dirty="0">
                <a:cs typeface="B Nazanin" panose="00000400000000000000" pitchFamily="2" charset="-78"/>
              </a:rPr>
              <a:t> را تضمین کند و امکان </a:t>
            </a:r>
            <a:r>
              <a:rPr lang="fa-IR" sz="2900" dirty="0">
                <a:solidFill>
                  <a:schemeClr val="accent5">
                    <a:lumMod val="40000"/>
                    <a:lumOff val="60000"/>
                  </a:schemeClr>
                </a:solidFill>
                <a:cs typeface="B Nazanin" panose="00000400000000000000" pitchFamily="2" charset="-78"/>
              </a:rPr>
              <a:t>انتخاب آگاهانه و حمایت مداوم </a:t>
            </a:r>
            <a:r>
              <a:rPr lang="fa-IR" sz="2900" dirty="0">
                <a:cs typeface="B Nazanin" panose="00000400000000000000" pitchFamily="2" charset="-78"/>
              </a:rPr>
              <a:t>در طول زایمان و بعد از زایمان را فراهم نماید.</a:t>
            </a:r>
          </a:p>
          <a:p>
            <a:pPr lvl="1" algn="r" rtl="1"/>
            <a:r>
              <a:rPr lang="fa-IR" sz="2900" dirty="0">
                <a:cs typeface="B Nazanin" panose="00000400000000000000" pitchFamily="2" charset="-78"/>
              </a:rPr>
              <a:t>بنابراین </a:t>
            </a:r>
            <a:r>
              <a:rPr lang="en-US" dirty="0"/>
              <a:t>RMC </a:t>
            </a:r>
            <a:r>
              <a:rPr lang="fa-IR" sz="2900" dirty="0">
                <a:cs typeface="B Nazanin" panose="00000400000000000000" pitchFamily="2" charset="-78"/>
              </a:rPr>
              <a:t> فقط یک چشم انداز برای آینده نیست، بلکه کاملاً آشکار است که </a:t>
            </a:r>
            <a:r>
              <a:rPr lang="fa-IR" sz="2900" dirty="0" err="1">
                <a:solidFill>
                  <a:schemeClr val="accent5">
                    <a:lumMod val="40000"/>
                    <a:lumOff val="60000"/>
                  </a:schemeClr>
                </a:solidFill>
                <a:cs typeface="B Nazanin" panose="00000400000000000000" pitchFamily="2" charset="-78"/>
              </a:rPr>
              <a:t>حداقلی</a:t>
            </a:r>
            <a:r>
              <a:rPr lang="fa-IR" sz="2900" dirty="0">
                <a:solidFill>
                  <a:schemeClr val="accent5">
                    <a:lumMod val="40000"/>
                    <a:lumOff val="60000"/>
                  </a:schemeClr>
                </a:solidFill>
                <a:cs typeface="B Nazanin" panose="00000400000000000000" pitchFamily="2" charset="-78"/>
              </a:rPr>
              <a:t> است که باید و می تواند برای همه فراهم شود</a:t>
            </a:r>
            <a:r>
              <a:rPr lang="fa-IR" sz="2900" dirty="0">
                <a:cs typeface="B Nazanin" panose="00000400000000000000" pitchFamily="2" charset="-78"/>
              </a:rPr>
              <a:t>؛ همه جا، اکنون.</a:t>
            </a:r>
          </a:p>
          <a:p>
            <a:pPr lvl="2" algn="r" rtl="1"/>
            <a:r>
              <a:rPr lang="fa-IR" sz="2500" dirty="0">
                <a:solidFill>
                  <a:schemeClr val="accent1">
                    <a:lumMod val="60000"/>
                    <a:lumOff val="40000"/>
                  </a:schemeClr>
                </a:solidFill>
                <a:cs typeface="B Nazanin" panose="00000400000000000000" pitchFamily="2" charset="-78"/>
              </a:rPr>
              <a:t>تلاش برای ترویج </a:t>
            </a:r>
            <a:r>
              <a:rPr lang="en-US" sz="2800" dirty="0">
                <a:solidFill>
                  <a:schemeClr val="accent1">
                    <a:lumMod val="60000"/>
                    <a:lumOff val="40000"/>
                  </a:schemeClr>
                </a:solidFill>
                <a:cs typeface="B Nazanin" panose="00000400000000000000" pitchFamily="2" charset="-78"/>
              </a:rPr>
              <a:t>RMC </a:t>
            </a:r>
            <a:r>
              <a:rPr lang="fa-IR" sz="2800" dirty="0">
                <a:solidFill>
                  <a:schemeClr val="accent1">
                    <a:lumMod val="60000"/>
                    <a:lumOff val="40000"/>
                  </a:schemeClr>
                </a:solidFill>
                <a:cs typeface="B Nazanin" panose="00000400000000000000" pitchFamily="2" charset="-78"/>
              </a:rPr>
              <a:t> با تمرکز بر روی </a:t>
            </a:r>
            <a:r>
              <a:rPr lang="fa-IR" sz="2800" dirty="0" err="1">
                <a:solidFill>
                  <a:schemeClr val="accent1">
                    <a:lumMod val="60000"/>
                    <a:lumOff val="40000"/>
                  </a:schemeClr>
                </a:solidFill>
                <a:cs typeface="B Nazanin" panose="00000400000000000000" pitchFamily="2" charset="-78"/>
              </a:rPr>
              <a:t>سیستم‌ها</a:t>
            </a:r>
            <a:r>
              <a:rPr lang="fa-IR" sz="2800" dirty="0">
                <a:solidFill>
                  <a:schemeClr val="accent1">
                    <a:lumMod val="60000"/>
                    <a:lumOff val="40000"/>
                  </a:schemeClr>
                </a:solidFill>
                <a:cs typeface="B Nazanin" panose="00000400000000000000" pitchFamily="2" charset="-78"/>
              </a:rPr>
              <a:t>، ساختارها، نگرش ها و رفتارها.</a:t>
            </a:r>
            <a:endParaRPr lang="fa-IR" dirty="0">
              <a:solidFill>
                <a:schemeClr val="accent1">
                  <a:lumMod val="60000"/>
                  <a:lumOff val="40000"/>
                </a:schemeClr>
              </a:solidFill>
            </a:endParaRPr>
          </a:p>
          <a:p>
            <a:pPr algn="r" rtl="1"/>
            <a:endParaRPr lang="fa-IR" dirty="0"/>
          </a:p>
          <a:p>
            <a:pPr algn="r" rtl="1"/>
            <a:endParaRPr lang="en-US" dirty="0"/>
          </a:p>
        </p:txBody>
      </p:sp>
    </p:spTree>
    <p:extLst>
      <p:ext uri="{BB962C8B-B14F-4D97-AF65-F5344CB8AC3E}">
        <p14:creationId xmlns:p14="http://schemas.microsoft.com/office/powerpoint/2010/main" val="1169443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1094" y="165101"/>
            <a:ext cx="10353761" cy="774700"/>
          </a:xfrm>
        </p:spPr>
        <p:txBody>
          <a:bodyPr>
            <a:noAutofit/>
          </a:bodyPr>
          <a:lstStyle/>
          <a:p>
            <a:pPr rtl="1"/>
            <a:r>
              <a:rPr lang="fa-IR" sz="3200" dirty="0">
                <a:solidFill>
                  <a:srgbClr val="FFFFCC"/>
                </a:solidFill>
                <a:cs typeface="B Nazanin" panose="00000400000000000000" pitchFamily="2" charset="-78"/>
              </a:rPr>
              <a:t>کیفیت، برابری، کرامت: شبکه ای برای بهبود کیفیت مراقبت برای سلامت مادر، نوزاد و کودک</a:t>
            </a:r>
            <a:r>
              <a:rPr lang="en-US" sz="3200" dirty="0">
                <a:solidFill>
                  <a:srgbClr val="FFFFCC"/>
                </a:solidFill>
                <a:cs typeface="B Nazanin" panose="00000400000000000000" pitchFamily="2" charset="-78"/>
              </a:rPr>
              <a:t> </a:t>
            </a:r>
            <a:r>
              <a:rPr lang="fa-IR" sz="3200" dirty="0">
                <a:solidFill>
                  <a:srgbClr val="FFFFCC"/>
                </a:solidFill>
                <a:cs typeface="B Nazanin" panose="00000400000000000000" pitchFamily="2" charset="-78"/>
              </a:rPr>
              <a:t>- سازمان جهانی بهداشت سال 2018</a:t>
            </a:r>
            <a:endParaRPr lang="en-US" sz="3200" dirty="0">
              <a:solidFill>
                <a:srgbClr val="FFFFCC"/>
              </a:solidFill>
              <a:cs typeface="B Nazanin" panose="00000400000000000000" pitchFamily="2" charset="-78"/>
            </a:endParaRPr>
          </a:p>
        </p:txBody>
      </p:sp>
      <p:sp>
        <p:nvSpPr>
          <p:cNvPr id="5" name="Rectangle 4"/>
          <p:cNvSpPr/>
          <p:nvPr/>
        </p:nvSpPr>
        <p:spPr>
          <a:xfrm>
            <a:off x="8509000" y="1142648"/>
            <a:ext cx="3683000" cy="5715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b="1" dirty="0">
                <a:solidFill>
                  <a:schemeClr val="tx1"/>
                </a:solidFill>
                <a:cs typeface="B Nazanin" panose="00000400000000000000" pitchFamily="2" charset="-78"/>
              </a:rPr>
              <a:t>کرامت: باید انتظار داشت هر حوزه ای از مراقبت های بهداشتی کرامت مادری را مد نظر قرار دهد و به این موضوع به عنوان یک موضوع لوکس نگاه نکند</a:t>
            </a:r>
          </a:p>
          <a:p>
            <a:pPr algn="ctr" rtl="1"/>
            <a:r>
              <a:rPr lang="fa-IR" b="1" dirty="0">
                <a:solidFill>
                  <a:schemeClr val="tx1"/>
                </a:solidFill>
                <a:cs typeface="B Nazanin" panose="00000400000000000000" pitchFamily="2" charset="-78"/>
              </a:rPr>
              <a:t>چون</a:t>
            </a:r>
          </a:p>
          <a:p>
            <a:pPr algn="ctr" rtl="1"/>
            <a:r>
              <a:rPr lang="fa-IR" b="1" dirty="0">
                <a:solidFill>
                  <a:schemeClr val="tx1"/>
                </a:solidFill>
                <a:cs typeface="B Nazanin" panose="00000400000000000000" pitchFamily="2" charset="-78"/>
              </a:rPr>
              <a:t>رعایت کرامت مادری می تواند استرس را کاهش دهد</a:t>
            </a:r>
            <a:r>
              <a:rPr lang="en-US" b="1" dirty="0">
                <a:solidFill>
                  <a:schemeClr val="tx1"/>
                </a:solidFill>
                <a:cs typeface="B Nazanin" panose="00000400000000000000" pitchFamily="2" charset="-78"/>
              </a:rPr>
              <a:t>.</a:t>
            </a:r>
            <a:endParaRPr lang="fa-IR" b="1" dirty="0">
              <a:solidFill>
                <a:schemeClr val="tx1"/>
              </a:solidFill>
              <a:cs typeface="B Nazanin" panose="00000400000000000000" pitchFamily="2" charset="-78"/>
            </a:endParaRPr>
          </a:p>
          <a:p>
            <a:pPr algn="ctr" rtl="1"/>
            <a:r>
              <a:rPr lang="fa-IR" b="1" dirty="0">
                <a:solidFill>
                  <a:schemeClr val="tx1"/>
                </a:solidFill>
                <a:cs typeface="B Nazanin" panose="00000400000000000000" pitchFamily="2" charset="-78"/>
              </a:rPr>
              <a:t>بسیاری از مطالعات نشان داده </a:t>
            </a:r>
            <a:r>
              <a:rPr lang="fa-IR" b="1" dirty="0" err="1">
                <a:solidFill>
                  <a:schemeClr val="tx1"/>
                </a:solidFill>
                <a:cs typeface="B Nazanin" panose="00000400000000000000" pitchFamily="2" charset="-78"/>
              </a:rPr>
              <a:t>اند</a:t>
            </a:r>
            <a:r>
              <a:rPr lang="fa-IR" b="1" dirty="0">
                <a:solidFill>
                  <a:schemeClr val="tx1"/>
                </a:solidFill>
                <a:cs typeface="B Nazanin" panose="00000400000000000000" pitchFamily="2" charset="-78"/>
              </a:rPr>
              <a:t> که</a:t>
            </a:r>
          </a:p>
          <a:p>
            <a:pPr algn="ctr" rtl="1"/>
            <a:r>
              <a:rPr lang="fa-IR" b="1" dirty="0">
                <a:solidFill>
                  <a:schemeClr val="tx1"/>
                </a:solidFill>
                <a:cs typeface="B Nazanin" panose="00000400000000000000" pitchFamily="2" charset="-78"/>
              </a:rPr>
              <a:t>استرس و انزوا پیشرفت زایمان را مختل میکند و خطر ابتلا به عوارض بارداری را افزایش می دهد.</a:t>
            </a:r>
          </a:p>
          <a:p>
            <a:pPr algn="ctr"/>
            <a:r>
              <a:rPr lang="fa-IR" b="1" dirty="0">
                <a:solidFill>
                  <a:schemeClr val="tx1"/>
                </a:solidFill>
                <a:cs typeface="B Nazanin" panose="00000400000000000000" pitchFamily="2" charset="-78"/>
              </a:rPr>
              <a:t>برعکس، حمایت اجتماعی، حضور یک همراه در زایمان،</a:t>
            </a:r>
          </a:p>
          <a:p>
            <a:pPr algn="ctr"/>
            <a:r>
              <a:rPr lang="fa-IR" b="1" dirty="0">
                <a:solidFill>
                  <a:schemeClr val="tx1"/>
                </a:solidFill>
                <a:cs typeface="B Nazanin" panose="00000400000000000000" pitchFamily="2" charset="-78"/>
              </a:rPr>
              <a:t>یک </a:t>
            </a:r>
            <a:r>
              <a:rPr lang="fa-IR" b="1" dirty="0" err="1">
                <a:solidFill>
                  <a:schemeClr val="tx1"/>
                </a:solidFill>
                <a:cs typeface="B Nazanin" panose="00000400000000000000" pitchFamily="2" charset="-78"/>
              </a:rPr>
              <a:t>مامای</a:t>
            </a:r>
            <a:r>
              <a:rPr lang="fa-IR" b="1" dirty="0">
                <a:solidFill>
                  <a:schemeClr val="tx1"/>
                </a:solidFill>
                <a:cs typeface="B Nazanin" panose="00000400000000000000" pitchFamily="2" charset="-78"/>
              </a:rPr>
              <a:t> صمیمی و </a:t>
            </a:r>
            <a:r>
              <a:rPr lang="fa-IR" b="1" dirty="0" err="1">
                <a:solidFill>
                  <a:schemeClr val="tx1"/>
                </a:solidFill>
                <a:cs typeface="B Nazanin" panose="00000400000000000000" pitchFamily="2" charset="-78"/>
              </a:rPr>
              <a:t>حمایتگر</a:t>
            </a:r>
            <a:r>
              <a:rPr lang="fa-IR" b="1" dirty="0">
                <a:solidFill>
                  <a:schemeClr val="tx1"/>
                </a:solidFill>
                <a:cs typeface="B Nazanin" panose="00000400000000000000" pitchFamily="2" charset="-78"/>
              </a:rPr>
              <a:t> و یک محیط آرام و دلپذیر همگی می توانند</a:t>
            </a:r>
          </a:p>
          <a:p>
            <a:pPr algn="ctr"/>
            <a:r>
              <a:rPr lang="fa-IR" b="1" dirty="0">
                <a:solidFill>
                  <a:schemeClr val="tx1"/>
                </a:solidFill>
                <a:cs typeface="B Nazanin" panose="00000400000000000000" pitchFamily="2" charset="-78"/>
              </a:rPr>
              <a:t>تفاوت بزرگی در تجربیات مادران از مراقبت ایجاد کرده و همچنین خطرات عوارض را کاهش دهند</a:t>
            </a:r>
            <a:endParaRPr lang="en-US" b="1" dirty="0">
              <a:solidFill>
                <a:schemeClr val="tx1"/>
              </a:solidFill>
              <a:cs typeface="B Nazanin" panose="00000400000000000000" pitchFamily="2" charset="-78"/>
            </a:endParaRPr>
          </a:p>
        </p:txBody>
      </p:sp>
      <p:pic>
        <p:nvPicPr>
          <p:cNvPr id="3" name="Picture 2"/>
          <p:cNvPicPr>
            <a:picLocks noChangeAspect="1"/>
          </p:cNvPicPr>
          <p:nvPr/>
        </p:nvPicPr>
        <p:blipFill>
          <a:blip r:embed="rId2"/>
          <a:stretch>
            <a:fillRect/>
          </a:stretch>
        </p:blipFill>
        <p:spPr>
          <a:xfrm>
            <a:off x="0" y="1142648"/>
            <a:ext cx="8343900" cy="5715351"/>
          </a:xfrm>
          <a:prstGeom prst="rect">
            <a:avLst/>
          </a:prstGeom>
        </p:spPr>
      </p:pic>
    </p:spTree>
    <p:extLst>
      <p:ext uri="{BB962C8B-B14F-4D97-AF65-F5344CB8AC3E}">
        <p14:creationId xmlns:p14="http://schemas.microsoft.com/office/powerpoint/2010/main" val="224581307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664</TotalTime>
  <Words>3348</Words>
  <Application>Microsoft Office PowerPoint</Application>
  <PresentationFormat>Widescreen</PresentationFormat>
  <Paragraphs>122</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 RaiMedia-Bold</vt:lpstr>
      <vt:lpstr>Arial</vt:lpstr>
      <vt:lpstr>B Nazanin</vt:lpstr>
      <vt:lpstr>Trebuchet MS</vt:lpstr>
      <vt:lpstr>Wingdings 3</vt:lpstr>
      <vt:lpstr>Facet</vt:lpstr>
      <vt:lpstr>کرامت مادری و مهارتهای ارتباطی</vt:lpstr>
      <vt:lpstr>اهمیت کرامت مادری از منظر دین مبین اسلام</vt:lpstr>
      <vt:lpstr>PowerPoint Presentation</vt:lpstr>
      <vt:lpstr>رئوس جنبش‌ها، بیانیه‌ها و اقدامات جهانی در زمینه کرامت مادری (1)</vt:lpstr>
      <vt:lpstr>سازمان جهانی بهداشت </vt:lpstr>
      <vt:lpstr>استاندارد 5 بهبود کیفیت مراقبت از مادران و نوزادان در تسهیلات زایمانی- سال 2016 سازمان جهانی بهداشت</vt:lpstr>
      <vt:lpstr>PowerPoint Presentation</vt:lpstr>
      <vt:lpstr>رئوس جنبش‌ها، بیانیه‌ها و اقدامات جهانی در زمینه کرامت مادری (2)</vt:lpstr>
      <vt:lpstr>کیفیت، برابری، کرامت: شبکه ای برای بهبود کیفیت مراقبت برای سلامت مادر، نوزاد و کودک - سازمان جهانی بهداشت سال 2018</vt:lpstr>
      <vt:lpstr>پر کردن شکاف ها در مراقبت های با حفظ کرامت مادری </vt:lpstr>
      <vt:lpstr>رئوس جنبش‌ها، بیانیه‌ها و اقدامات جهانی در زمینه کرامت مادری (3)</vt:lpstr>
      <vt:lpstr>کرامت مادران در دریافت مراقبت ها (قبل، حین و بعد از زایمان) در جمهوری اسلامی ایران</vt:lpstr>
      <vt:lpstr>برخی از مصادیق منشور حقوق بیمار در بلوک زایمان </vt:lpstr>
      <vt:lpstr>کرامت مادران در قوانین جمهوری اسلامی ایران (1)</vt:lpstr>
      <vt:lpstr>کرامت مادران در قوانین جمهوری اسلامی ایران (2)</vt:lpstr>
      <vt:lpstr>کرامت مادران در قوانین جمهوری اسلامی ایران (3)</vt:lpstr>
      <vt:lpstr>کرامت مادران در قوانین جمهوری اسلامی ایران (4)</vt:lpstr>
      <vt:lpstr>کرامت مادران در قوانین جمهوری اسلامی ایران (5)</vt:lpstr>
      <vt:lpstr>پایان سخن</vt:lpstr>
    </vt:vector>
  </TitlesOfParts>
  <Company>health.gov.ir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اهمیت کرامت مادری</dc:title>
  <dc:creator>بهشتیان دکتر مریم</dc:creator>
  <cp:lastModifiedBy>Ali</cp:lastModifiedBy>
  <cp:revision>45</cp:revision>
  <cp:lastPrinted>2025-01-31T14:40:27Z</cp:lastPrinted>
  <dcterms:created xsi:type="dcterms:W3CDTF">2023-01-28T05:35:07Z</dcterms:created>
  <dcterms:modified xsi:type="dcterms:W3CDTF">2025-01-31T14:40:55Z</dcterms:modified>
</cp:coreProperties>
</file>